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3" d="100"/>
          <a:sy n="73" d="100"/>
        </p:scale>
        <p:origin x="10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3/7/2025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962008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3/7/2025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7713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3/7/2025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097862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3/7/2025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18591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3/7/2025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5344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3/7/2025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75777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3/7/2025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19290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3/7/2025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07589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3/7/2025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05379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3/7/2025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8460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3/7/2025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73833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3/7/2025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403072129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0B98925-0550-1AFB-C1DC-02792400F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4" name="Picture 3" descr="A colorful background with waves&#10;&#10;AI-generated content may be incorrect.">
            <a:extLst>
              <a:ext uri="{FF2B5EF4-FFF2-40B4-BE49-F238E27FC236}">
                <a16:creationId xmlns:a16="http://schemas.microsoft.com/office/drawing/2014/main" id="{3583D420-8FA8-DCA7-45B3-D55FA2B52FBC}"/>
              </a:ext>
            </a:extLst>
          </p:cNvPr>
          <p:cNvPicPr>
            <a:picLocks noChangeAspect="1"/>
          </p:cNvPicPr>
          <p:nvPr/>
        </p:nvPicPr>
        <p:blipFill>
          <a:blip r:embed="rId2"/>
          <a:srcRect l="1836" r="9275"/>
          <a:stretch/>
        </p:blipFill>
        <p:spPr>
          <a:xfrm>
            <a:off x="0" y="0"/>
            <a:ext cx="12191979" cy="6857990"/>
          </a:xfrm>
          <a:prstGeom prst="rect">
            <a:avLst/>
          </a:prstGeom>
        </p:spPr>
      </p:pic>
      <p:sp>
        <p:nvSpPr>
          <p:cNvPr id="11" name="Rectangle 10">
            <a:extLst>
              <a:ext uri="{FF2B5EF4-FFF2-40B4-BE49-F238E27FC236}">
                <a16:creationId xmlns:a16="http://schemas.microsoft.com/office/drawing/2014/main" id="{0CCA9273-E74E-A306-1F74-BEF9EDA30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462170"/>
          </a:xfrm>
          <a:prstGeom prst="rect">
            <a:avLst/>
          </a:prstGeom>
          <a:gradFill>
            <a:gsLst>
              <a:gs pos="0">
                <a:schemeClr val="bg1">
                  <a:alpha val="0"/>
                </a:schemeClr>
              </a:gs>
              <a:gs pos="60000">
                <a:schemeClr val="bg1">
                  <a:alpha val="30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9EC4C729-1974-737F-029D-687DA24CEDA9}"/>
              </a:ext>
            </a:extLst>
          </p:cNvPr>
          <p:cNvSpPr>
            <a:spLocks noGrp="1"/>
          </p:cNvSpPr>
          <p:nvPr>
            <p:ph type="ctrTitle"/>
          </p:nvPr>
        </p:nvSpPr>
        <p:spPr>
          <a:xfrm>
            <a:off x="58609" y="4395831"/>
            <a:ext cx="8138160" cy="1061981"/>
          </a:xfrm>
        </p:spPr>
        <p:txBody>
          <a:bodyPr anchor="t">
            <a:normAutofit fontScale="90000"/>
          </a:bodyPr>
          <a:lstStyle/>
          <a:p>
            <a:pPr algn="l"/>
            <a:r>
              <a:rPr lang="el-GR" sz="4400" dirty="0"/>
              <a:t>Ενεργειακή Μετεωρολογία</a:t>
            </a:r>
            <a:br>
              <a:rPr lang="en-GB" sz="4400" dirty="0"/>
            </a:br>
            <a:br>
              <a:rPr lang="el-GR" sz="4400" dirty="0"/>
            </a:br>
            <a:r>
              <a:rPr lang="en-GB" sz="4400" dirty="0"/>
              <a:t>First International All-Sky Imager Workshop 2025</a:t>
            </a:r>
          </a:p>
        </p:txBody>
      </p:sp>
      <p:sp>
        <p:nvSpPr>
          <p:cNvPr id="3" name="Subtitle 2">
            <a:extLst>
              <a:ext uri="{FF2B5EF4-FFF2-40B4-BE49-F238E27FC236}">
                <a16:creationId xmlns:a16="http://schemas.microsoft.com/office/drawing/2014/main" id="{74C55F69-FBD8-E12A-2DB0-CFFAA342B572}"/>
              </a:ext>
            </a:extLst>
          </p:cNvPr>
          <p:cNvSpPr>
            <a:spLocks noGrp="1"/>
          </p:cNvSpPr>
          <p:nvPr>
            <p:ph type="subTitle" idx="1"/>
          </p:nvPr>
        </p:nvSpPr>
        <p:spPr>
          <a:xfrm>
            <a:off x="8653251" y="30696"/>
            <a:ext cx="3538728" cy="960120"/>
          </a:xfrm>
        </p:spPr>
        <p:txBody>
          <a:bodyPr anchor="t">
            <a:noAutofit/>
          </a:bodyPr>
          <a:lstStyle/>
          <a:p>
            <a:pPr algn="r"/>
            <a:r>
              <a:rPr lang="el-GR" sz="2400" dirty="0">
                <a:latin typeface="Times New Roman" panose="02020603050405020304" pitchFamily="18" charset="0"/>
                <a:cs typeface="Times New Roman" panose="02020603050405020304" pitchFamily="18" charset="0"/>
              </a:rPr>
              <a:t>Καϊρακτίδη Νάντια</a:t>
            </a:r>
          </a:p>
          <a:p>
            <a:pPr algn="r"/>
            <a:r>
              <a:rPr lang="el-GR" sz="2400" dirty="0">
                <a:latin typeface="Times New Roman" panose="02020603050405020304" pitchFamily="18" charset="0"/>
                <a:cs typeface="Times New Roman" panose="02020603050405020304" pitchFamily="18" charset="0"/>
              </a:rPr>
              <a:t>ΑΜ : 1068622</a:t>
            </a:r>
            <a:endParaRPr lang="en-GB"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62731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97D606-1EAC-3AFE-0B35-9F51425BAC70}"/>
              </a:ext>
            </a:extLst>
          </p:cNvPr>
          <p:cNvSpPr txBox="1"/>
          <p:nvPr/>
        </p:nvSpPr>
        <p:spPr>
          <a:xfrm>
            <a:off x="3048000" y="447061"/>
            <a:ext cx="6096000" cy="369332"/>
          </a:xfrm>
          <a:prstGeom prst="rect">
            <a:avLst/>
          </a:prstGeom>
          <a:noFill/>
        </p:spPr>
        <p:txBody>
          <a:bodyPr wrap="square">
            <a:spAutoFit/>
          </a:bodyPr>
          <a:lstStyle/>
          <a:p>
            <a:pPr algn="ctr"/>
            <a:r>
              <a:rPr lang="el-GR" sz="1800" dirty="0">
                <a:solidFill>
                  <a:schemeClr val="bg1"/>
                </a:solidFill>
                <a:latin typeface="Times New Roman" panose="02020603050405020304" pitchFamily="18" charset="0"/>
                <a:cs typeface="Times New Roman" panose="02020603050405020304" pitchFamily="18" charset="0"/>
              </a:rPr>
              <a:t>2</a:t>
            </a:r>
            <a:r>
              <a:rPr lang="el-GR" sz="1800" baseline="30000" dirty="0">
                <a:solidFill>
                  <a:schemeClr val="bg1"/>
                </a:solidFill>
                <a:latin typeface="Times New Roman" panose="02020603050405020304" pitchFamily="18" charset="0"/>
                <a:cs typeface="Times New Roman" panose="02020603050405020304" pitchFamily="18" charset="0"/>
              </a:rPr>
              <a:t>η</a:t>
            </a:r>
            <a:r>
              <a:rPr lang="el-GR" sz="1800" dirty="0">
                <a:solidFill>
                  <a:schemeClr val="bg1"/>
                </a:solidFill>
                <a:latin typeface="Times New Roman" panose="02020603050405020304" pitchFamily="18" charset="0"/>
                <a:cs typeface="Times New Roman" panose="02020603050405020304" pitchFamily="18" charset="0"/>
              </a:rPr>
              <a:t> Παρουσίαση</a:t>
            </a:r>
          </a:p>
        </p:txBody>
      </p:sp>
      <p:pic>
        <p:nvPicPr>
          <p:cNvPr id="7" name="Picture 6">
            <a:extLst>
              <a:ext uri="{FF2B5EF4-FFF2-40B4-BE49-F238E27FC236}">
                <a16:creationId xmlns:a16="http://schemas.microsoft.com/office/drawing/2014/main" id="{5C66F799-8320-5F98-28EE-48F619ECB107}"/>
              </a:ext>
            </a:extLst>
          </p:cNvPr>
          <p:cNvPicPr>
            <a:picLocks noChangeAspect="1"/>
          </p:cNvPicPr>
          <p:nvPr/>
        </p:nvPicPr>
        <p:blipFill>
          <a:blip r:embed="rId2"/>
          <a:stretch>
            <a:fillRect/>
          </a:stretch>
        </p:blipFill>
        <p:spPr>
          <a:xfrm>
            <a:off x="800820" y="1335504"/>
            <a:ext cx="6531703" cy="4186991"/>
          </a:xfrm>
          <a:prstGeom prst="rect">
            <a:avLst/>
          </a:prstGeom>
        </p:spPr>
      </p:pic>
      <p:sp>
        <p:nvSpPr>
          <p:cNvPr id="8" name="TextBox 7">
            <a:extLst>
              <a:ext uri="{FF2B5EF4-FFF2-40B4-BE49-F238E27FC236}">
                <a16:creationId xmlns:a16="http://schemas.microsoft.com/office/drawing/2014/main" id="{DB965A6C-E1A7-AFC0-A9C0-60C050824C22}"/>
              </a:ext>
            </a:extLst>
          </p:cNvPr>
          <p:cNvSpPr txBox="1"/>
          <p:nvPr/>
        </p:nvSpPr>
        <p:spPr>
          <a:xfrm>
            <a:off x="7860631" y="2429832"/>
            <a:ext cx="3914273" cy="1998336"/>
          </a:xfrm>
          <a:prstGeom prst="rect">
            <a:avLst/>
          </a:prstGeom>
          <a:noFill/>
        </p:spPr>
        <p:txBody>
          <a:bodyPr wrap="square" rtlCol="0">
            <a:spAutoFit/>
          </a:bodyPr>
          <a:lstStyle/>
          <a:p>
            <a:r>
              <a:rPr lang="el-GR" sz="2000" dirty="0">
                <a:solidFill>
                  <a:schemeClr val="bg1"/>
                </a:solidFill>
                <a:latin typeface="Times New Roman" panose="02020603050405020304" pitchFamily="18" charset="0"/>
                <a:cs typeface="Times New Roman" panose="02020603050405020304" pitchFamily="18" charset="0"/>
              </a:rPr>
              <a:t>Θέματα :</a:t>
            </a:r>
          </a:p>
          <a:p>
            <a:pPr marL="342900" indent="-342900">
              <a:buFont typeface="Arial" panose="020B0604020202020204" pitchFamily="34" charset="0"/>
              <a:buChar char="•"/>
            </a:pPr>
            <a:r>
              <a:rPr lang="el-GR" sz="2000" dirty="0">
                <a:solidFill>
                  <a:schemeClr val="bg1"/>
                </a:solidFill>
                <a:latin typeface="Times New Roman" panose="02020603050405020304" pitchFamily="18" charset="0"/>
                <a:cs typeface="Times New Roman" panose="02020603050405020304" pitchFamily="18" charset="0"/>
              </a:rPr>
              <a:t>Εισαγωγή </a:t>
            </a:r>
            <a:endParaRPr lang="en-GB"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l-GR" sz="2000" dirty="0">
                <a:solidFill>
                  <a:schemeClr val="bg1"/>
                </a:solidFill>
                <a:latin typeface="Times New Roman" panose="02020603050405020304" pitchFamily="18" charset="0"/>
                <a:cs typeface="Times New Roman" panose="02020603050405020304" pitchFamily="18" charset="0"/>
              </a:rPr>
              <a:t>Δεδομένα και μεθοδολογία</a:t>
            </a:r>
          </a:p>
          <a:p>
            <a:pPr marL="342900" indent="-342900">
              <a:buFont typeface="Arial" panose="020B0604020202020204" pitchFamily="34" charset="0"/>
              <a:buChar char="•"/>
            </a:pPr>
            <a:r>
              <a:rPr lang="el-GR" sz="2000" dirty="0">
                <a:solidFill>
                  <a:schemeClr val="bg1"/>
                </a:solidFill>
                <a:latin typeface="Times New Roman" panose="02020603050405020304" pitchFamily="18" charset="0"/>
                <a:cs typeface="Times New Roman" panose="02020603050405020304" pitchFamily="18" charset="0"/>
              </a:rPr>
              <a:t>Αλγόριθμοι πρόγνωσης</a:t>
            </a:r>
          </a:p>
          <a:p>
            <a:pPr marL="342900" indent="-342900">
              <a:buFont typeface="Arial" panose="020B0604020202020204" pitchFamily="34" charset="0"/>
              <a:buChar char="•"/>
            </a:pPr>
            <a:r>
              <a:rPr lang="el-GR" sz="2000" dirty="0">
                <a:solidFill>
                  <a:schemeClr val="bg1"/>
                </a:solidFill>
                <a:latin typeface="Times New Roman" panose="02020603050405020304" pitchFamily="18" charset="0"/>
                <a:cs typeface="Times New Roman" panose="02020603050405020304" pitchFamily="18" charset="0"/>
              </a:rPr>
              <a:t>Αποτελέσματα και ανάλυση</a:t>
            </a:r>
          </a:p>
          <a:p>
            <a:endParaRPr lang="en-GB"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3449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AEB60FF-0D2F-2668-E6FF-2D97178D9706}"/>
              </a:ext>
            </a:extLst>
          </p:cNvPr>
          <p:cNvSpPr txBox="1"/>
          <p:nvPr/>
        </p:nvSpPr>
        <p:spPr>
          <a:xfrm>
            <a:off x="192505" y="4154905"/>
            <a:ext cx="11999495" cy="2554545"/>
          </a:xfrm>
          <a:prstGeom prst="rect">
            <a:avLst/>
          </a:prstGeom>
          <a:noFill/>
        </p:spPr>
        <p:txBody>
          <a:bodyPr wrap="square" rtlCol="0">
            <a:spAutoFit/>
          </a:bodyPr>
          <a:lstStyle/>
          <a:p>
            <a:r>
              <a:rPr lang="el-GR" sz="2000" dirty="0">
                <a:solidFill>
                  <a:schemeClr val="bg1"/>
                </a:solidFill>
                <a:latin typeface="Times New Roman" panose="02020603050405020304" pitchFamily="18" charset="0"/>
                <a:cs typeface="Times New Roman" panose="02020603050405020304" pitchFamily="18" charset="0"/>
              </a:rPr>
              <a:t>Η Ταϊλάνδη αποτελεί μία χώρα όπου επενδύει σε ανανεώσιμες πηγές ενέργειας όπως η αιολική και η ηλιακή και αυτό οδηγεί σε όλο και μεγαλύτερη μεταβλητότητα και αβεβαιότητα όσων αφορά την παραγωγή ενέργειας. Αυτό απαιτεί λειτουργικές αναβαθμίσεις για τη διατήρηση της σταθερότητας του δικτύου κάτι που περιλαμβάνει εξελιγμένα συστήματα πρόβλεψης, ενσωμάτωση μεθόδων αποθήκευσης της παραγόμενης ενέργειας και ενισχυμένη διαχείριση του δικτύου.  Για να ξεπεραστούν αυτές οι προκλήσεις, έχει δημιουργηθεί το </a:t>
            </a:r>
            <a:r>
              <a:rPr lang="en-GB" sz="2000" dirty="0">
                <a:solidFill>
                  <a:schemeClr val="bg1"/>
                </a:solidFill>
                <a:latin typeface="Times New Roman" panose="02020603050405020304" pitchFamily="18" charset="0"/>
                <a:cs typeface="Times New Roman" panose="02020603050405020304" pitchFamily="18" charset="0"/>
              </a:rPr>
              <a:t>Thailand’s Smart Grid Development Plan (2022-2031) </a:t>
            </a:r>
            <a:r>
              <a:rPr lang="el-GR" sz="2000" dirty="0">
                <a:solidFill>
                  <a:schemeClr val="bg1"/>
                </a:solidFill>
                <a:latin typeface="Times New Roman" panose="02020603050405020304" pitchFamily="18" charset="0"/>
                <a:cs typeface="Times New Roman" panose="02020603050405020304" pitchFamily="18" charset="0"/>
              </a:rPr>
              <a:t>το οποίο στοχεύει στον εκσυγχρονισμό του ηλεκτρικού δικτύου με βελτιωμένη αποτελεσματικότητα, σταθερότητα και ενσωμάτωση των ανανεώσιμων πηγών ενέργειας. Βασικό μέρος αυτού του προγράμματος είναι το </a:t>
            </a:r>
            <a:r>
              <a:rPr lang="en-GB" sz="2000" dirty="0">
                <a:solidFill>
                  <a:schemeClr val="bg1"/>
                </a:solidFill>
                <a:latin typeface="Times New Roman" panose="02020603050405020304" pitchFamily="18" charset="0"/>
                <a:cs typeface="Times New Roman" panose="02020603050405020304" pitchFamily="18" charset="0"/>
              </a:rPr>
              <a:t>RE forecast </a:t>
            </a:r>
            <a:r>
              <a:rPr lang="el-GR" sz="2000" dirty="0">
                <a:solidFill>
                  <a:schemeClr val="bg1"/>
                </a:solidFill>
                <a:latin typeface="Times New Roman" panose="02020603050405020304" pitchFamily="18" charset="0"/>
                <a:cs typeface="Times New Roman" panose="02020603050405020304" pitchFamily="18" charset="0"/>
              </a:rPr>
              <a:t>το οποίο παρουσιάζεται στην παραπάνω εικόνα.</a:t>
            </a:r>
            <a:endParaRPr lang="en-GB" sz="20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A4A7CFA-EF3C-2096-DD3C-163DCD405587}"/>
              </a:ext>
            </a:extLst>
          </p:cNvPr>
          <p:cNvPicPr>
            <a:picLocks noChangeAspect="1"/>
          </p:cNvPicPr>
          <p:nvPr/>
        </p:nvPicPr>
        <p:blipFill>
          <a:blip r:embed="rId2"/>
          <a:stretch>
            <a:fillRect/>
          </a:stretch>
        </p:blipFill>
        <p:spPr>
          <a:xfrm>
            <a:off x="1586150" y="148550"/>
            <a:ext cx="9019699" cy="3882496"/>
          </a:xfrm>
          <a:prstGeom prst="rect">
            <a:avLst/>
          </a:prstGeom>
        </p:spPr>
      </p:pic>
    </p:spTree>
    <p:extLst>
      <p:ext uri="{BB962C8B-B14F-4D97-AF65-F5344CB8AC3E}">
        <p14:creationId xmlns:p14="http://schemas.microsoft.com/office/powerpoint/2010/main" val="2029962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DEBEC9-7ED7-C1B3-7B7C-B096BA64ECD3}"/>
              </a:ext>
            </a:extLst>
          </p:cNvPr>
          <p:cNvSpPr txBox="1"/>
          <p:nvPr/>
        </p:nvSpPr>
        <p:spPr>
          <a:xfrm>
            <a:off x="136358" y="190277"/>
            <a:ext cx="7331243" cy="461665"/>
          </a:xfrm>
          <a:prstGeom prst="rect">
            <a:avLst/>
          </a:prstGeom>
          <a:noFill/>
        </p:spPr>
        <p:txBody>
          <a:bodyPr wrap="square" rtlCol="0">
            <a:spAutoFit/>
          </a:bodyPr>
          <a:lstStyle/>
          <a:p>
            <a:r>
              <a:rPr lang="el-GR" sz="2400" dirty="0">
                <a:solidFill>
                  <a:schemeClr val="bg1"/>
                </a:solidFill>
                <a:latin typeface="Times New Roman" panose="02020603050405020304" pitchFamily="18" charset="0"/>
                <a:cs typeface="Times New Roman" panose="02020603050405020304" pitchFamily="18" charset="0"/>
              </a:rPr>
              <a:t>Χρονική ροή δεδομένων</a:t>
            </a:r>
            <a:endParaRPr lang="en-GB" sz="24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F7B5A8E-7D30-93A6-6206-3ECB8B911D76}"/>
              </a:ext>
            </a:extLst>
          </p:cNvPr>
          <p:cNvSpPr txBox="1"/>
          <p:nvPr/>
        </p:nvSpPr>
        <p:spPr>
          <a:xfrm>
            <a:off x="136358" y="818431"/>
            <a:ext cx="6914149" cy="1631216"/>
          </a:xfrm>
          <a:prstGeom prst="rect">
            <a:avLst/>
          </a:prstGeom>
          <a:noFill/>
        </p:spPr>
        <p:txBody>
          <a:bodyPr wrap="square" rtlCol="0">
            <a:spAutoFit/>
          </a:bodyPr>
          <a:lstStyle/>
          <a:p>
            <a:pPr marL="342900" indent="-342900">
              <a:buFont typeface="Arial" panose="020B0604020202020204" pitchFamily="34" charset="0"/>
              <a:buChar char="•"/>
            </a:pPr>
            <a:r>
              <a:rPr lang="en-GB" sz="2000" dirty="0">
                <a:solidFill>
                  <a:schemeClr val="bg1"/>
                </a:solidFill>
                <a:latin typeface="Times New Roman" panose="02020603050405020304" pitchFamily="18" charset="0"/>
                <a:cs typeface="Times New Roman" panose="02020603050405020304" pitchFamily="18" charset="0"/>
              </a:rPr>
              <a:t>all-sky images</a:t>
            </a:r>
            <a:r>
              <a:rPr lang="el-GR" sz="2000" dirty="0">
                <a:solidFill>
                  <a:schemeClr val="bg1"/>
                </a:solidFill>
                <a:latin typeface="Times New Roman" panose="02020603050405020304" pitchFamily="18" charset="0"/>
                <a:cs typeface="Times New Roman" panose="02020603050405020304" pitchFamily="18" charset="0"/>
              </a:rPr>
              <a:t> : ταυτοποίηση νεφών και υπολογισμοί για την κατανομή της φωτεινότητας στον ουράνιο θόλο</a:t>
            </a:r>
            <a:endParaRPr lang="en-GB" sz="2000" dirty="0">
              <a:solidFill>
                <a:schemeClr val="bg1"/>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GB" sz="2000" dirty="0">
                <a:solidFill>
                  <a:schemeClr val="bg1"/>
                </a:solidFill>
                <a:latin typeface="Times New Roman" panose="02020603050405020304" pitchFamily="18" charset="0"/>
                <a:cs typeface="Times New Roman" panose="02020603050405020304" pitchFamily="18" charset="0"/>
              </a:rPr>
              <a:t>timeseries data </a:t>
            </a:r>
            <a:r>
              <a:rPr lang="el-GR" sz="2000" dirty="0">
                <a:solidFill>
                  <a:schemeClr val="bg1"/>
                </a:solidFill>
                <a:latin typeface="Times New Roman" panose="02020603050405020304" pitchFamily="18" charset="0"/>
                <a:cs typeface="Times New Roman" panose="02020603050405020304" pitchFamily="18" charset="0"/>
              </a:rPr>
              <a:t>: δεδομένα παραγωγής ενέργειας από φωτοβολταϊκά καθώς επίσης και μετεωρολογικά δεδομένα όπως η θερμοκρασία, η κατεύθυνση και ταχύτητα του ανέμου</a:t>
            </a:r>
            <a:endParaRPr lang="en-GB" sz="2000" dirty="0">
              <a:solidFill>
                <a:schemeClr val="bg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33851DE2-8821-A405-C28A-C10299750137}"/>
              </a:ext>
            </a:extLst>
          </p:cNvPr>
          <p:cNvSpPr txBox="1"/>
          <p:nvPr/>
        </p:nvSpPr>
        <p:spPr>
          <a:xfrm>
            <a:off x="136358" y="2577789"/>
            <a:ext cx="7331243" cy="461665"/>
          </a:xfrm>
          <a:prstGeom prst="rect">
            <a:avLst/>
          </a:prstGeom>
          <a:noFill/>
        </p:spPr>
        <p:txBody>
          <a:bodyPr wrap="square" rtlCol="0">
            <a:spAutoFit/>
          </a:bodyPr>
          <a:lstStyle/>
          <a:p>
            <a:r>
              <a:rPr lang="el-GR" sz="2400" dirty="0">
                <a:solidFill>
                  <a:schemeClr val="bg1"/>
                </a:solidFill>
                <a:latin typeface="Times New Roman" panose="02020603050405020304" pitchFamily="18" charset="0"/>
                <a:cs typeface="Times New Roman" panose="02020603050405020304" pitchFamily="18" charset="0"/>
              </a:rPr>
              <a:t>Τοποθεσία </a:t>
            </a:r>
            <a:endParaRPr lang="en-GB" sz="2400"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E714568-F76F-E6F6-8551-75A5395C20FF}"/>
              </a:ext>
            </a:extLst>
          </p:cNvPr>
          <p:cNvSpPr txBox="1"/>
          <p:nvPr/>
        </p:nvSpPr>
        <p:spPr>
          <a:xfrm>
            <a:off x="136360" y="3036297"/>
            <a:ext cx="7331241" cy="1015663"/>
          </a:xfrm>
          <a:prstGeom prst="rect">
            <a:avLst/>
          </a:prstGeom>
          <a:noFill/>
        </p:spPr>
        <p:txBody>
          <a:bodyPr wrap="square" rtlCol="0">
            <a:spAutoFit/>
          </a:bodyPr>
          <a:lstStyle/>
          <a:p>
            <a:pPr marL="342900" indent="-342900">
              <a:buFont typeface="Arial" panose="020B0604020202020204" pitchFamily="34" charset="0"/>
              <a:buChar char="•"/>
            </a:pPr>
            <a:r>
              <a:rPr lang="el-GR" sz="2000" dirty="0">
                <a:solidFill>
                  <a:schemeClr val="bg1"/>
                </a:solidFill>
                <a:latin typeface="Times New Roman" panose="02020603050405020304" pitchFamily="18" charset="0"/>
                <a:cs typeface="Times New Roman" panose="02020603050405020304" pitchFamily="18" charset="0"/>
              </a:rPr>
              <a:t>4 σταθμοί συνολικά, ένας Βόρεια (</a:t>
            </a:r>
            <a:r>
              <a:rPr lang="en-GB" sz="2000" dirty="0">
                <a:solidFill>
                  <a:schemeClr val="bg1"/>
                </a:solidFill>
                <a:latin typeface="Times New Roman" panose="02020603050405020304" pitchFamily="18" charset="0"/>
                <a:cs typeface="Times New Roman" panose="02020603050405020304" pitchFamily="18" charset="0"/>
              </a:rPr>
              <a:t>Nakhon Pathom</a:t>
            </a:r>
            <a:r>
              <a:rPr lang="el-GR" sz="2000" dirty="0">
                <a:solidFill>
                  <a:schemeClr val="bg1"/>
                </a:solidFill>
                <a:latin typeface="Times New Roman" panose="02020603050405020304" pitchFamily="18" charset="0"/>
                <a:cs typeface="Times New Roman" panose="02020603050405020304" pitchFamily="18" charset="0"/>
              </a:rPr>
              <a:t>), ένας Βορειοανατολικά</a:t>
            </a:r>
            <a:r>
              <a:rPr lang="en-GB" sz="2000" dirty="0">
                <a:solidFill>
                  <a:schemeClr val="bg1"/>
                </a:solidFill>
                <a:latin typeface="Times New Roman" panose="02020603050405020304" pitchFamily="18" charset="0"/>
                <a:cs typeface="Times New Roman" panose="02020603050405020304" pitchFamily="18" charset="0"/>
              </a:rPr>
              <a:t> (Phetchabun)</a:t>
            </a:r>
            <a:r>
              <a:rPr lang="el-GR" sz="2000" dirty="0">
                <a:solidFill>
                  <a:schemeClr val="bg1"/>
                </a:solidFill>
                <a:latin typeface="Times New Roman" panose="02020603050405020304" pitchFamily="18" charset="0"/>
                <a:cs typeface="Times New Roman" panose="02020603050405020304" pitchFamily="18" charset="0"/>
              </a:rPr>
              <a:t>, ένας κεντρικά</a:t>
            </a:r>
            <a:r>
              <a:rPr lang="en-GB" sz="2000" dirty="0">
                <a:solidFill>
                  <a:schemeClr val="bg1"/>
                </a:solidFill>
                <a:latin typeface="Times New Roman" panose="02020603050405020304" pitchFamily="18" charset="0"/>
                <a:cs typeface="Times New Roman" panose="02020603050405020304" pitchFamily="18" charset="0"/>
              </a:rPr>
              <a:t> (Nakhon Ratchasima)</a:t>
            </a:r>
            <a:r>
              <a:rPr lang="el-GR" sz="2000" dirty="0">
                <a:solidFill>
                  <a:schemeClr val="bg1"/>
                </a:solidFill>
                <a:latin typeface="Times New Roman" panose="02020603050405020304" pitchFamily="18" charset="0"/>
                <a:cs typeface="Times New Roman" panose="02020603050405020304" pitchFamily="18" charset="0"/>
              </a:rPr>
              <a:t> και ένας Νότια </a:t>
            </a:r>
            <a:r>
              <a:rPr lang="en-GB" sz="2000" dirty="0">
                <a:solidFill>
                  <a:schemeClr val="bg1"/>
                </a:solidFill>
                <a:latin typeface="Times New Roman" panose="02020603050405020304" pitchFamily="18" charset="0"/>
                <a:cs typeface="Times New Roman" panose="02020603050405020304" pitchFamily="18" charset="0"/>
              </a:rPr>
              <a:t>(Surat Thani)</a:t>
            </a:r>
          </a:p>
        </p:txBody>
      </p:sp>
      <p:sp>
        <p:nvSpPr>
          <p:cNvPr id="6" name="TextBox 5">
            <a:extLst>
              <a:ext uri="{FF2B5EF4-FFF2-40B4-BE49-F238E27FC236}">
                <a16:creationId xmlns:a16="http://schemas.microsoft.com/office/drawing/2014/main" id="{2AFF2B34-A38D-EB22-771D-B73EED7F0868}"/>
              </a:ext>
            </a:extLst>
          </p:cNvPr>
          <p:cNvSpPr txBox="1"/>
          <p:nvPr/>
        </p:nvSpPr>
        <p:spPr>
          <a:xfrm>
            <a:off x="136358" y="4185940"/>
            <a:ext cx="7331243" cy="461665"/>
          </a:xfrm>
          <a:prstGeom prst="rect">
            <a:avLst/>
          </a:prstGeom>
          <a:noFill/>
        </p:spPr>
        <p:txBody>
          <a:bodyPr wrap="square" rtlCol="0">
            <a:spAutoFit/>
          </a:bodyPr>
          <a:lstStyle/>
          <a:p>
            <a:r>
              <a:rPr lang="el-GR" sz="2400" dirty="0">
                <a:solidFill>
                  <a:schemeClr val="bg1"/>
                </a:solidFill>
                <a:latin typeface="Times New Roman" panose="02020603050405020304" pitchFamily="18" charset="0"/>
                <a:cs typeface="Times New Roman" panose="02020603050405020304" pitchFamily="18" charset="0"/>
              </a:rPr>
              <a:t>Χρονική περίοδος</a:t>
            </a:r>
            <a:endParaRPr lang="en-GB" sz="24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4CD6C07-6615-FDA3-1697-D47C090E00E7}"/>
              </a:ext>
            </a:extLst>
          </p:cNvPr>
          <p:cNvSpPr txBox="1"/>
          <p:nvPr/>
        </p:nvSpPr>
        <p:spPr>
          <a:xfrm>
            <a:off x="136358" y="4703267"/>
            <a:ext cx="11357810" cy="400110"/>
          </a:xfrm>
          <a:prstGeom prst="rect">
            <a:avLst/>
          </a:prstGeom>
          <a:noFill/>
        </p:spPr>
        <p:txBody>
          <a:bodyPr wrap="square" rtlCol="0">
            <a:spAutoFit/>
          </a:bodyPr>
          <a:lstStyle/>
          <a:p>
            <a:pPr marL="342900" indent="-342900">
              <a:buFont typeface="Arial" panose="020B0604020202020204" pitchFamily="34" charset="0"/>
              <a:buChar char="•"/>
            </a:pPr>
            <a:r>
              <a:rPr lang="el-GR" sz="2000" dirty="0">
                <a:solidFill>
                  <a:schemeClr val="bg1"/>
                </a:solidFill>
                <a:latin typeface="Times New Roman" panose="02020603050405020304" pitchFamily="18" charset="0"/>
                <a:cs typeface="Times New Roman" panose="02020603050405020304" pitchFamily="18" charset="0"/>
              </a:rPr>
              <a:t>1</a:t>
            </a:r>
            <a:r>
              <a:rPr lang="el-GR" sz="2000" baseline="30000" dirty="0">
                <a:solidFill>
                  <a:schemeClr val="bg1"/>
                </a:solidFill>
                <a:latin typeface="Times New Roman" panose="02020603050405020304" pitchFamily="18" charset="0"/>
                <a:cs typeface="Times New Roman" panose="02020603050405020304" pitchFamily="18" charset="0"/>
              </a:rPr>
              <a:t>η</a:t>
            </a:r>
            <a:r>
              <a:rPr lang="el-GR" sz="2000" dirty="0">
                <a:solidFill>
                  <a:schemeClr val="bg1"/>
                </a:solidFill>
                <a:latin typeface="Times New Roman" panose="02020603050405020304" pitchFamily="18" charset="0"/>
                <a:cs typeface="Times New Roman" panose="02020603050405020304" pitchFamily="18" charset="0"/>
              </a:rPr>
              <a:t> Ιανουαρίου 2022 – 31</a:t>
            </a:r>
            <a:r>
              <a:rPr lang="el-GR" sz="2000" baseline="30000" dirty="0">
                <a:solidFill>
                  <a:schemeClr val="bg1"/>
                </a:solidFill>
                <a:latin typeface="Times New Roman" panose="02020603050405020304" pitchFamily="18" charset="0"/>
                <a:cs typeface="Times New Roman" panose="02020603050405020304" pitchFamily="18" charset="0"/>
              </a:rPr>
              <a:t>η</a:t>
            </a:r>
            <a:r>
              <a:rPr lang="el-GR" sz="2000" dirty="0">
                <a:solidFill>
                  <a:schemeClr val="bg1"/>
                </a:solidFill>
                <a:latin typeface="Times New Roman" panose="02020603050405020304" pitchFamily="18" charset="0"/>
                <a:cs typeface="Times New Roman" panose="02020603050405020304" pitchFamily="18" charset="0"/>
              </a:rPr>
              <a:t> Ιουλίου 2022</a:t>
            </a:r>
            <a:endParaRPr lang="en-GB" sz="2000"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0FF54BA-9958-A155-C56E-F11701B0D75F}"/>
              </a:ext>
            </a:extLst>
          </p:cNvPr>
          <p:cNvSpPr txBox="1"/>
          <p:nvPr/>
        </p:nvSpPr>
        <p:spPr>
          <a:xfrm>
            <a:off x="136358" y="5159039"/>
            <a:ext cx="7331243" cy="461665"/>
          </a:xfrm>
          <a:prstGeom prst="rect">
            <a:avLst/>
          </a:prstGeom>
          <a:noFill/>
        </p:spPr>
        <p:txBody>
          <a:bodyPr wrap="square" rtlCol="0">
            <a:spAutoFit/>
          </a:bodyPr>
          <a:lstStyle/>
          <a:p>
            <a:r>
              <a:rPr lang="el-GR" sz="2400" dirty="0">
                <a:solidFill>
                  <a:schemeClr val="bg1"/>
                </a:solidFill>
                <a:latin typeface="Times New Roman" panose="02020603050405020304" pitchFamily="18" charset="0"/>
                <a:cs typeface="Times New Roman" panose="02020603050405020304" pitchFamily="18" charset="0"/>
              </a:rPr>
              <a:t>Χρονική ανάλυση</a:t>
            </a:r>
            <a:endParaRPr lang="en-GB" sz="2400"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0357974-35AE-505F-9EE1-FACBDB1123EE}"/>
              </a:ext>
            </a:extLst>
          </p:cNvPr>
          <p:cNvSpPr txBox="1"/>
          <p:nvPr/>
        </p:nvSpPr>
        <p:spPr>
          <a:xfrm>
            <a:off x="136358" y="5620704"/>
            <a:ext cx="11357810" cy="400110"/>
          </a:xfrm>
          <a:prstGeom prst="rect">
            <a:avLst/>
          </a:prstGeom>
          <a:noFill/>
        </p:spPr>
        <p:txBody>
          <a:bodyPr wrap="square" rtlCol="0">
            <a:spAutoFit/>
          </a:bodyPr>
          <a:lstStyle/>
          <a:p>
            <a:pPr marL="342900" indent="-342900">
              <a:buFont typeface="Arial" panose="020B0604020202020204" pitchFamily="34" charset="0"/>
              <a:buChar char="•"/>
            </a:pPr>
            <a:r>
              <a:rPr lang="el-GR" sz="2000" dirty="0">
                <a:solidFill>
                  <a:schemeClr val="bg1"/>
                </a:solidFill>
                <a:latin typeface="Times New Roman" panose="02020603050405020304" pitchFamily="18" charset="0"/>
                <a:cs typeface="Times New Roman" panose="02020603050405020304" pitchFamily="18" charset="0"/>
              </a:rPr>
              <a:t>1 λεπτό</a:t>
            </a:r>
            <a:endParaRPr lang="en-GB" sz="2000" dirty="0">
              <a:solidFill>
                <a:schemeClr val="bg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8FBD3422-A2DF-75E0-69B8-695928B716A0}"/>
              </a:ext>
            </a:extLst>
          </p:cNvPr>
          <p:cNvPicPr>
            <a:picLocks noChangeAspect="1"/>
          </p:cNvPicPr>
          <p:nvPr/>
        </p:nvPicPr>
        <p:blipFill>
          <a:blip r:embed="rId2"/>
          <a:stretch>
            <a:fillRect/>
          </a:stretch>
        </p:blipFill>
        <p:spPr>
          <a:xfrm>
            <a:off x="7764379" y="548233"/>
            <a:ext cx="3818017" cy="5701804"/>
          </a:xfrm>
          <a:prstGeom prst="rect">
            <a:avLst/>
          </a:prstGeom>
        </p:spPr>
      </p:pic>
    </p:spTree>
    <p:extLst>
      <p:ext uri="{BB962C8B-B14F-4D97-AF65-F5344CB8AC3E}">
        <p14:creationId xmlns:p14="http://schemas.microsoft.com/office/powerpoint/2010/main" val="1495816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8CBBF8-1B78-DF8B-88B5-BF43C9414003}"/>
              </a:ext>
            </a:extLst>
          </p:cNvPr>
          <p:cNvPicPr>
            <a:picLocks noChangeAspect="1"/>
          </p:cNvPicPr>
          <p:nvPr/>
        </p:nvPicPr>
        <p:blipFill>
          <a:blip r:embed="rId2"/>
          <a:stretch>
            <a:fillRect/>
          </a:stretch>
        </p:blipFill>
        <p:spPr>
          <a:xfrm>
            <a:off x="1242889" y="994610"/>
            <a:ext cx="9706222" cy="5425530"/>
          </a:xfrm>
          <a:prstGeom prst="rect">
            <a:avLst/>
          </a:prstGeom>
        </p:spPr>
      </p:pic>
      <p:sp>
        <p:nvSpPr>
          <p:cNvPr id="4" name="TextBox 3">
            <a:extLst>
              <a:ext uri="{FF2B5EF4-FFF2-40B4-BE49-F238E27FC236}">
                <a16:creationId xmlns:a16="http://schemas.microsoft.com/office/drawing/2014/main" id="{CF7EEA8B-CBB8-2507-F79C-86D7383A8C8F}"/>
              </a:ext>
            </a:extLst>
          </p:cNvPr>
          <p:cNvSpPr txBox="1"/>
          <p:nvPr/>
        </p:nvSpPr>
        <p:spPr>
          <a:xfrm>
            <a:off x="64167" y="192945"/>
            <a:ext cx="12063665" cy="553998"/>
          </a:xfrm>
          <a:prstGeom prst="rect">
            <a:avLst/>
          </a:prstGeom>
          <a:noFill/>
        </p:spPr>
        <p:txBody>
          <a:bodyPr wrap="square" rtlCol="0">
            <a:spAutoFit/>
          </a:bodyPr>
          <a:lstStyle/>
          <a:p>
            <a:r>
              <a:rPr lang="el-GR" sz="3000" dirty="0">
                <a:solidFill>
                  <a:schemeClr val="bg1"/>
                </a:solidFill>
                <a:latin typeface="Times New Roman" panose="02020603050405020304" pitchFamily="18" charset="0"/>
                <a:cs typeface="Times New Roman" panose="02020603050405020304" pitchFamily="18" charset="0"/>
              </a:rPr>
              <a:t>Δεδομένα που χρησιμοποιούνται για την πρόβλεψη της παραγωγής ενέργειας</a:t>
            </a:r>
            <a:endParaRPr lang="en-GB" sz="3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9387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DD39F7-C60B-B6E5-91E3-37744E3BC40C}"/>
              </a:ext>
            </a:extLst>
          </p:cNvPr>
          <p:cNvPicPr>
            <a:picLocks noChangeAspect="1"/>
          </p:cNvPicPr>
          <p:nvPr/>
        </p:nvPicPr>
        <p:blipFill>
          <a:blip r:embed="rId2"/>
          <a:stretch>
            <a:fillRect/>
          </a:stretch>
        </p:blipFill>
        <p:spPr>
          <a:xfrm>
            <a:off x="6550182" y="226702"/>
            <a:ext cx="4651448" cy="4119501"/>
          </a:xfrm>
          <a:prstGeom prst="rect">
            <a:avLst/>
          </a:prstGeom>
        </p:spPr>
      </p:pic>
      <p:sp>
        <p:nvSpPr>
          <p:cNvPr id="2" name="TextBox 1">
            <a:extLst>
              <a:ext uri="{FF2B5EF4-FFF2-40B4-BE49-F238E27FC236}">
                <a16:creationId xmlns:a16="http://schemas.microsoft.com/office/drawing/2014/main" id="{28BC050C-A3D8-C2D0-A962-11C20A8EEA01}"/>
              </a:ext>
            </a:extLst>
          </p:cNvPr>
          <p:cNvSpPr txBox="1"/>
          <p:nvPr/>
        </p:nvSpPr>
        <p:spPr>
          <a:xfrm>
            <a:off x="760064" y="383434"/>
            <a:ext cx="5335936" cy="5940088"/>
          </a:xfrm>
          <a:prstGeom prst="rect">
            <a:avLst/>
          </a:prstGeom>
          <a:noFill/>
        </p:spPr>
        <p:txBody>
          <a:bodyPr wrap="square" rtlCol="0">
            <a:spAutoFit/>
          </a:bodyPr>
          <a:lstStyle/>
          <a:p>
            <a:r>
              <a:rPr lang="el-GR" sz="2000" dirty="0">
                <a:solidFill>
                  <a:schemeClr val="bg1"/>
                </a:solidFill>
                <a:latin typeface="Times New Roman" panose="02020603050405020304" pitchFamily="18" charset="0"/>
                <a:cs typeface="Times New Roman" panose="02020603050405020304" pitchFamily="18" charset="0"/>
              </a:rPr>
              <a:t>Η πάνω εικόνα παρουσιάζει τον τρόπο ανίχνευσης νεφών στον ουρανό χρησιμοποιώντας </a:t>
            </a:r>
            <a:r>
              <a:rPr lang="en-GB" sz="2000" dirty="0">
                <a:solidFill>
                  <a:schemeClr val="bg1"/>
                </a:solidFill>
                <a:latin typeface="Times New Roman" panose="02020603050405020304" pitchFamily="18" charset="0"/>
                <a:cs typeface="Times New Roman" panose="02020603050405020304" pitchFamily="18" charset="0"/>
              </a:rPr>
              <a:t>all-sky</a:t>
            </a:r>
            <a:r>
              <a:rPr lang="el-GR" sz="2000" dirty="0">
                <a:solidFill>
                  <a:schemeClr val="bg1"/>
                </a:solidFill>
                <a:latin typeface="Times New Roman" panose="02020603050405020304" pitchFamily="18" charset="0"/>
                <a:cs typeface="Times New Roman" panose="02020603050405020304" pitchFamily="18" charset="0"/>
              </a:rPr>
              <a:t> εικόνες. Αρχικά γίνεται λήψη της εικόνας χρησιμοποιώντας κάμερα που διαθέτει </a:t>
            </a:r>
            <a:r>
              <a:rPr lang="en-GB" sz="2000" dirty="0">
                <a:solidFill>
                  <a:schemeClr val="bg1"/>
                </a:solidFill>
                <a:latin typeface="Times New Roman" panose="02020603050405020304" pitchFamily="18" charset="0"/>
                <a:cs typeface="Times New Roman" panose="02020603050405020304" pitchFamily="18" charset="0"/>
              </a:rPr>
              <a:t>fish eye</a:t>
            </a:r>
            <a:r>
              <a:rPr lang="el-GR" sz="2000" dirty="0">
                <a:solidFill>
                  <a:schemeClr val="bg1"/>
                </a:solidFill>
                <a:latin typeface="Times New Roman" panose="02020603050405020304" pitchFamily="18" charset="0"/>
                <a:cs typeface="Times New Roman" panose="02020603050405020304" pitchFamily="18" charset="0"/>
              </a:rPr>
              <a:t> φακό. Έπειτα, η εικόνα διαχωρίζεται σε 73 μέρη για πιο λεπτομερή ανάλυση. Ο τρόπος διαχωρισμού του ουράνιου θόλου φαίνεται στην κάτω εικόνα. Στην συνέχεια χρησιμοποιείται μία φωτογραφία αναφοράς με την οποία συγκρίνουμε την εικόνα που διαθέτουμε και εξάγουμε μία κατανομή της φωτεινότητας στον ουράνιο θόλο. Αυτό μας επιτρέπει να εντοπίσουμε τα πίξελ στα οποία υπάρχει νέφος και ως αποτέλεσμα, συνδυάζοντας όλα τα παραπάνω, να διαθέτουμε την νεφοκάλυψη σε κάθε μέρος της αρχικής μας </a:t>
            </a:r>
            <a:r>
              <a:rPr lang="en-GB" sz="2000" dirty="0">
                <a:solidFill>
                  <a:schemeClr val="bg1"/>
                </a:solidFill>
                <a:latin typeface="Times New Roman" panose="02020603050405020304" pitchFamily="18" charset="0"/>
                <a:cs typeface="Times New Roman" panose="02020603050405020304" pitchFamily="18" charset="0"/>
              </a:rPr>
              <a:t>all-sky </a:t>
            </a:r>
            <a:r>
              <a:rPr lang="el-GR" sz="2000" dirty="0">
                <a:solidFill>
                  <a:schemeClr val="bg1"/>
                </a:solidFill>
                <a:latin typeface="Times New Roman" panose="02020603050405020304" pitchFamily="18" charset="0"/>
                <a:cs typeface="Times New Roman" panose="02020603050405020304" pitchFamily="18" charset="0"/>
              </a:rPr>
              <a:t>εικόνας. Για κάθε μέρος, μετράμε τον αριθμό τον πίξελ στα οποία εντοπίζεται νέφος και τελικά εξάγουμε το ποσοστό της νεφοκάλυψης σε ολόκληρο τον ουράνιο θόλο.</a:t>
            </a:r>
            <a:endParaRPr lang="en-GB" sz="20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C253484-2396-39BC-E70A-3452C91E98AA}"/>
              </a:ext>
            </a:extLst>
          </p:cNvPr>
          <p:cNvPicPr>
            <a:picLocks noChangeAspect="1"/>
          </p:cNvPicPr>
          <p:nvPr/>
        </p:nvPicPr>
        <p:blipFill>
          <a:blip r:embed="rId3"/>
          <a:stretch>
            <a:fillRect/>
          </a:stretch>
        </p:blipFill>
        <p:spPr>
          <a:xfrm>
            <a:off x="6550182" y="4460460"/>
            <a:ext cx="4651448" cy="2170838"/>
          </a:xfrm>
          <a:prstGeom prst="rect">
            <a:avLst/>
          </a:prstGeom>
        </p:spPr>
      </p:pic>
    </p:spTree>
    <p:extLst>
      <p:ext uri="{BB962C8B-B14F-4D97-AF65-F5344CB8AC3E}">
        <p14:creationId xmlns:p14="http://schemas.microsoft.com/office/powerpoint/2010/main" val="2557672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F38AFF-525E-16E1-3C5A-BA4EF036A13D}"/>
              </a:ext>
            </a:extLst>
          </p:cNvPr>
          <p:cNvSpPr txBox="1"/>
          <p:nvPr/>
        </p:nvSpPr>
        <p:spPr>
          <a:xfrm>
            <a:off x="669153" y="274787"/>
            <a:ext cx="10979819" cy="2563006"/>
          </a:xfrm>
          <a:prstGeom prst="rect">
            <a:avLst/>
          </a:prstGeom>
          <a:noFill/>
        </p:spPr>
        <p:txBody>
          <a:bodyPr wrap="square" rtlCol="0">
            <a:spAutoFit/>
          </a:bodyPr>
          <a:lstStyle/>
          <a:p>
            <a:r>
              <a:rPr lang="el-GR" sz="2000" dirty="0">
                <a:solidFill>
                  <a:schemeClr val="bg1"/>
                </a:solidFill>
                <a:latin typeface="Times New Roman" panose="02020603050405020304" pitchFamily="18" charset="0"/>
                <a:cs typeface="Times New Roman" panose="02020603050405020304" pitchFamily="18" charset="0"/>
              </a:rPr>
              <a:t>Η εικόνα χωρίζεται σε 73 μέρη με βάση 2 γωνίες, το αζιμούθιο (με βήμα 20 μοιρών) και το ηλιακό ύψος (το οποίο κατηγοριοποιείται στα εξής μέρη : 5 0-15, 15-30, 30-45, 45-60, 60-90 μοίρες). Η ανάλυση χρώματος γίνεται με την χρήση της κλίμακας </a:t>
            </a:r>
            <a:r>
              <a:rPr lang="en-GB" sz="2000" dirty="0">
                <a:solidFill>
                  <a:schemeClr val="bg1"/>
                </a:solidFill>
                <a:latin typeface="Times New Roman" panose="02020603050405020304" pitchFamily="18" charset="0"/>
                <a:cs typeface="Times New Roman" panose="02020603050405020304" pitchFamily="18" charset="0"/>
              </a:rPr>
              <a:t>RGB </a:t>
            </a:r>
            <a:r>
              <a:rPr lang="el-GR" sz="2000" dirty="0">
                <a:solidFill>
                  <a:schemeClr val="bg1"/>
                </a:solidFill>
                <a:latin typeface="Times New Roman" panose="02020603050405020304" pitchFamily="18" charset="0"/>
                <a:cs typeface="Times New Roman" panose="02020603050405020304" pitchFamily="18" charset="0"/>
              </a:rPr>
              <a:t>και στην συνέχεια γίνεται μετατροπή του χρώματος σε </a:t>
            </a:r>
            <a:r>
              <a:rPr lang="en-GB" sz="2000" dirty="0">
                <a:solidFill>
                  <a:schemeClr val="bg1"/>
                </a:solidFill>
                <a:latin typeface="Times New Roman" panose="02020603050405020304" pitchFamily="18" charset="0"/>
                <a:cs typeface="Times New Roman" panose="02020603050405020304" pitchFamily="18" charset="0"/>
              </a:rPr>
              <a:t>grayscale.</a:t>
            </a:r>
            <a:r>
              <a:rPr lang="el-GR" sz="2000" dirty="0">
                <a:solidFill>
                  <a:schemeClr val="bg1"/>
                </a:solidFill>
                <a:latin typeface="Times New Roman" panose="02020603050405020304" pitchFamily="18" charset="0"/>
                <a:cs typeface="Times New Roman" panose="02020603050405020304" pitchFamily="18" charset="0"/>
              </a:rPr>
              <a:t> Με την ανίχνευση των σκοτεινότερων και φωτεινότερων </a:t>
            </a:r>
            <a:r>
              <a:rPr lang="el-GR" sz="2000" dirty="0" err="1">
                <a:solidFill>
                  <a:schemeClr val="bg1"/>
                </a:solidFill>
                <a:latin typeface="Times New Roman" panose="02020603050405020304" pitchFamily="18" charset="0"/>
                <a:cs typeface="Times New Roman" panose="02020603050405020304" pitchFamily="18" charset="0"/>
              </a:rPr>
              <a:t>πίξελς</a:t>
            </a:r>
            <a:r>
              <a:rPr lang="el-GR" sz="2000" dirty="0">
                <a:solidFill>
                  <a:schemeClr val="bg1"/>
                </a:solidFill>
                <a:latin typeface="Times New Roman" panose="02020603050405020304" pitchFamily="18" charset="0"/>
                <a:cs typeface="Times New Roman" panose="02020603050405020304" pitchFamily="18" charset="0"/>
              </a:rPr>
              <a:t> και με την σύγκρισή τους με </a:t>
            </a:r>
            <a:r>
              <a:rPr lang="en-GB" sz="2000" dirty="0">
                <a:solidFill>
                  <a:schemeClr val="bg1"/>
                </a:solidFill>
                <a:latin typeface="Times New Roman" panose="02020603050405020304" pitchFamily="18" charset="0"/>
                <a:cs typeface="Times New Roman" panose="02020603050405020304" pitchFamily="18" charset="0"/>
              </a:rPr>
              <a:t>reference </a:t>
            </a:r>
            <a:r>
              <a:rPr lang="el-GR" sz="2000" dirty="0">
                <a:solidFill>
                  <a:schemeClr val="bg1"/>
                </a:solidFill>
                <a:latin typeface="Times New Roman" panose="02020603050405020304" pitchFamily="18" charset="0"/>
                <a:cs typeface="Times New Roman" panose="02020603050405020304" pitchFamily="18" charset="0"/>
              </a:rPr>
              <a:t>εικόνες, είναι δυνατός ο ακριβής προσδιορισμός της θέσης του ήλιου. Στη παρακάτω εικόνα φαίνονται μερικές </a:t>
            </a:r>
            <a:r>
              <a:rPr lang="en-GB" sz="2000" dirty="0">
                <a:solidFill>
                  <a:schemeClr val="bg1"/>
                </a:solidFill>
                <a:latin typeface="Times New Roman" panose="02020603050405020304" pitchFamily="18" charset="0"/>
                <a:cs typeface="Times New Roman" panose="02020603050405020304" pitchFamily="18" charset="0"/>
              </a:rPr>
              <a:t>reference images </a:t>
            </a:r>
            <a:r>
              <a:rPr lang="el-GR" sz="2000" dirty="0">
                <a:solidFill>
                  <a:schemeClr val="bg1"/>
                </a:solidFill>
                <a:latin typeface="Times New Roman" panose="02020603050405020304" pitchFamily="18" charset="0"/>
                <a:cs typeface="Times New Roman" panose="02020603050405020304" pitchFamily="18" charset="0"/>
              </a:rPr>
              <a:t>με ελάχιστη ή καθόλου νεφοκάλυψη, για διαφορετικές ώρες της ημέρας. Για τον υπολογισμό της κατανομής της φωτεινότητας χρησιμοποιούνται 4 </a:t>
            </a:r>
            <a:r>
              <a:rPr lang="en-GB" sz="2000" dirty="0">
                <a:solidFill>
                  <a:schemeClr val="bg1"/>
                </a:solidFill>
                <a:latin typeface="Times New Roman" panose="02020603050405020304" pitchFamily="18" charset="0"/>
                <a:cs typeface="Times New Roman" panose="02020603050405020304" pitchFamily="18" charset="0"/>
              </a:rPr>
              <a:t>inputs, </a:t>
            </a:r>
            <a:r>
              <a:rPr lang="el-GR" sz="2000" dirty="0">
                <a:solidFill>
                  <a:schemeClr val="bg1"/>
                </a:solidFill>
                <a:latin typeface="Times New Roman" panose="02020603050405020304" pitchFamily="18" charset="0"/>
                <a:cs typeface="Times New Roman" panose="02020603050405020304" pitchFamily="18" charset="0"/>
              </a:rPr>
              <a:t>το γεωγραφικό πλάτος, το γεωγραφικό ύψος, η ημερομηνία και η ώρα.</a:t>
            </a:r>
            <a:endParaRPr lang="en-GB" sz="2000"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8B05C64-C708-BDE6-E12A-205E055F83D9}"/>
              </a:ext>
            </a:extLst>
          </p:cNvPr>
          <p:cNvPicPr>
            <a:picLocks noChangeAspect="1"/>
          </p:cNvPicPr>
          <p:nvPr/>
        </p:nvPicPr>
        <p:blipFill>
          <a:blip r:embed="rId2"/>
          <a:stretch>
            <a:fillRect/>
          </a:stretch>
        </p:blipFill>
        <p:spPr>
          <a:xfrm>
            <a:off x="669153" y="3098397"/>
            <a:ext cx="3891786" cy="3379709"/>
          </a:xfrm>
          <a:prstGeom prst="rect">
            <a:avLst/>
          </a:prstGeom>
        </p:spPr>
      </p:pic>
      <p:pic>
        <p:nvPicPr>
          <p:cNvPr id="10" name="Picture 9">
            <a:extLst>
              <a:ext uri="{FF2B5EF4-FFF2-40B4-BE49-F238E27FC236}">
                <a16:creationId xmlns:a16="http://schemas.microsoft.com/office/drawing/2014/main" id="{95BF2211-0A01-4A06-F4EA-9FC37C3A4C89}"/>
              </a:ext>
            </a:extLst>
          </p:cNvPr>
          <p:cNvPicPr>
            <a:picLocks noChangeAspect="1"/>
          </p:cNvPicPr>
          <p:nvPr/>
        </p:nvPicPr>
        <p:blipFill>
          <a:blip r:embed="rId3"/>
          <a:stretch>
            <a:fillRect/>
          </a:stretch>
        </p:blipFill>
        <p:spPr>
          <a:xfrm>
            <a:off x="4647120" y="3098397"/>
            <a:ext cx="7001852" cy="3379709"/>
          </a:xfrm>
          <a:prstGeom prst="rect">
            <a:avLst/>
          </a:prstGeom>
        </p:spPr>
      </p:pic>
    </p:spTree>
    <p:extLst>
      <p:ext uri="{BB962C8B-B14F-4D97-AF65-F5344CB8AC3E}">
        <p14:creationId xmlns:p14="http://schemas.microsoft.com/office/powerpoint/2010/main" val="297884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B92A70-3E24-59AA-FCDF-709283ED03AF}"/>
              </a:ext>
            </a:extLst>
          </p:cNvPr>
          <p:cNvPicPr>
            <a:picLocks noChangeAspect="1"/>
          </p:cNvPicPr>
          <p:nvPr/>
        </p:nvPicPr>
        <p:blipFill>
          <a:blip r:embed="rId2"/>
          <a:stretch>
            <a:fillRect/>
          </a:stretch>
        </p:blipFill>
        <p:spPr>
          <a:xfrm>
            <a:off x="1158172" y="799676"/>
            <a:ext cx="9875655" cy="5258647"/>
          </a:xfrm>
          <a:prstGeom prst="rect">
            <a:avLst/>
          </a:prstGeom>
        </p:spPr>
      </p:pic>
    </p:spTree>
    <p:extLst>
      <p:ext uri="{BB962C8B-B14F-4D97-AF65-F5344CB8AC3E}">
        <p14:creationId xmlns:p14="http://schemas.microsoft.com/office/powerpoint/2010/main" val="1110569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721FE0-8114-7CEA-5F74-17BF22923AE5}"/>
              </a:ext>
            </a:extLst>
          </p:cNvPr>
          <p:cNvPicPr>
            <a:picLocks noChangeAspect="1"/>
          </p:cNvPicPr>
          <p:nvPr/>
        </p:nvPicPr>
        <p:blipFill>
          <a:blip r:embed="rId2"/>
          <a:stretch>
            <a:fillRect/>
          </a:stretch>
        </p:blipFill>
        <p:spPr>
          <a:xfrm>
            <a:off x="5494502" y="0"/>
            <a:ext cx="6450789" cy="2331720"/>
          </a:xfrm>
          <a:prstGeom prst="rect">
            <a:avLst/>
          </a:prstGeom>
        </p:spPr>
      </p:pic>
      <p:pic>
        <p:nvPicPr>
          <p:cNvPr id="7" name="Picture 6">
            <a:extLst>
              <a:ext uri="{FF2B5EF4-FFF2-40B4-BE49-F238E27FC236}">
                <a16:creationId xmlns:a16="http://schemas.microsoft.com/office/drawing/2014/main" id="{D02282D4-094E-5BD5-7028-07213F21F135}"/>
              </a:ext>
            </a:extLst>
          </p:cNvPr>
          <p:cNvPicPr>
            <a:picLocks noChangeAspect="1"/>
          </p:cNvPicPr>
          <p:nvPr/>
        </p:nvPicPr>
        <p:blipFill>
          <a:blip r:embed="rId3"/>
          <a:stretch>
            <a:fillRect/>
          </a:stretch>
        </p:blipFill>
        <p:spPr>
          <a:xfrm>
            <a:off x="5494501" y="2274600"/>
            <a:ext cx="6450789" cy="2331720"/>
          </a:xfrm>
          <a:prstGeom prst="rect">
            <a:avLst/>
          </a:prstGeom>
        </p:spPr>
      </p:pic>
      <p:pic>
        <p:nvPicPr>
          <p:cNvPr id="9" name="Picture 8">
            <a:extLst>
              <a:ext uri="{FF2B5EF4-FFF2-40B4-BE49-F238E27FC236}">
                <a16:creationId xmlns:a16="http://schemas.microsoft.com/office/drawing/2014/main" id="{DA02BB2D-A993-5D03-057E-C78D433017DB}"/>
              </a:ext>
            </a:extLst>
          </p:cNvPr>
          <p:cNvPicPr>
            <a:picLocks noChangeAspect="1"/>
          </p:cNvPicPr>
          <p:nvPr/>
        </p:nvPicPr>
        <p:blipFill>
          <a:blip r:embed="rId4"/>
          <a:stretch>
            <a:fillRect/>
          </a:stretch>
        </p:blipFill>
        <p:spPr>
          <a:xfrm>
            <a:off x="5494501" y="4549200"/>
            <a:ext cx="6450789" cy="2331720"/>
          </a:xfrm>
          <a:prstGeom prst="rect">
            <a:avLst/>
          </a:prstGeom>
        </p:spPr>
      </p:pic>
      <p:sp>
        <p:nvSpPr>
          <p:cNvPr id="10" name="TextBox 9">
            <a:extLst>
              <a:ext uri="{FF2B5EF4-FFF2-40B4-BE49-F238E27FC236}">
                <a16:creationId xmlns:a16="http://schemas.microsoft.com/office/drawing/2014/main" id="{D0E70A19-67E7-BDEA-FACD-785C09E9A92C}"/>
              </a:ext>
            </a:extLst>
          </p:cNvPr>
          <p:cNvSpPr txBox="1"/>
          <p:nvPr/>
        </p:nvSpPr>
        <p:spPr>
          <a:xfrm>
            <a:off x="779270" y="704940"/>
            <a:ext cx="3810000" cy="1569660"/>
          </a:xfrm>
          <a:prstGeom prst="rect">
            <a:avLst/>
          </a:prstGeom>
          <a:noFill/>
        </p:spPr>
        <p:txBody>
          <a:bodyPr wrap="square" rtlCol="0">
            <a:spAutoFit/>
          </a:bodyPr>
          <a:lstStyle/>
          <a:p>
            <a:pPr algn="ctr"/>
            <a:r>
              <a:rPr lang="el-GR" sz="2400" dirty="0">
                <a:solidFill>
                  <a:schemeClr val="bg1"/>
                </a:solidFill>
                <a:latin typeface="Times New Roman" panose="02020603050405020304" pitchFamily="18" charset="0"/>
                <a:cs typeface="Times New Roman" panose="02020603050405020304" pitchFamily="18" charset="0"/>
              </a:rPr>
              <a:t>Παραδείγματα νεφοκάλυψης </a:t>
            </a:r>
          </a:p>
          <a:p>
            <a:pPr algn="ctr"/>
            <a:r>
              <a:rPr lang="el-GR" sz="2400" dirty="0">
                <a:solidFill>
                  <a:schemeClr val="bg1"/>
                </a:solidFill>
                <a:latin typeface="Times New Roman" panose="02020603050405020304" pitchFamily="18" charset="0"/>
                <a:cs typeface="Times New Roman" panose="02020603050405020304" pitchFamily="18" charset="0"/>
              </a:rPr>
              <a:t>α) 15.7%</a:t>
            </a:r>
          </a:p>
          <a:p>
            <a:pPr algn="ctr"/>
            <a:r>
              <a:rPr lang="el-GR" sz="2400" dirty="0">
                <a:solidFill>
                  <a:schemeClr val="bg1"/>
                </a:solidFill>
                <a:latin typeface="Times New Roman" panose="02020603050405020304" pitchFamily="18" charset="0"/>
                <a:cs typeface="Times New Roman" panose="02020603050405020304" pitchFamily="18" charset="0"/>
              </a:rPr>
              <a:t>β) 44.0%</a:t>
            </a:r>
          </a:p>
          <a:p>
            <a:pPr algn="ctr"/>
            <a:r>
              <a:rPr lang="el-GR" sz="2400" dirty="0">
                <a:solidFill>
                  <a:schemeClr val="bg1"/>
                </a:solidFill>
                <a:latin typeface="Times New Roman" panose="02020603050405020304" pitchFamily="18" charset="0"/>
                <a:cs typeface="Times New Roman" panose="02020603050405020304" pitchFamily="18" charset="0"/>
              </a:rPr>
              <a:t>γ) 92.2%</a:t>
            </a:r>
            <a:endParaRPr lang="en-GB" sz="2400" dirty="0">
              <a:solidFill>
                <a:schemeClr val="bg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967CD8E4-8199-668C-C7CA-522ACC579371}"/>
              </a:ext>
            </a:extLst>
          </p:cNvPr>
          <p:cNvPicPr>
            <a:picLocks noChangeAspect="1"/>
          </p:cNvPicPr>
          <p:nvPr/>
        </p:nvPicPr>
        <p:blipFill>
          <a:blip r:embed="rId5"/>
          <a:stretch>
            <a:fillRect/>
          </a:stretch>
        </p:blipFill>
        <p:spPr>
          <a:xfrm>
            <a:off x="112171" y="3049154"/>
            <a:ext cx="5264593" cy="2589889"/>
          </a:xfrm>
          <a:prstGeom prst="rect">
            <a:avLst/>
          </a:prstGeom>
        </p:spPr>
      </p:pic>
      <p:sp>
        <p:nvSpPr>
          <p:cNvPr id="13" name="TextBox 12">
            <a:extLst>
              <a:ext uri="{FF2B5EF4-FFF2-40B4-BE49-F238E27FC236}">
                <a16:creationId xmlns:a16="http://schemas.microsoft.com/office/drawing/2014/main" id="{9399181F-492D-2FB1-C565-73EFCFD43BDC}"/>
              </a:ext>
            </a:extLst>
          </p:cNvPr>
          <p:cNvSpPr txBox="1"/>
          <p:nvPr/>
        </p:nvSpPr>
        <p:spPr>
          <a:xfrm>
            <a:off x="109512" y="5641127"/>
            <a:ext cx="5149516" cy="923330"/>
          </a:xfrm>
          <a:prstGeom prst="rect">
            <a:avLst/>
          </a:prstGeom>
          <a:noFill/>
        </p:spPr>
        <p:txBody>
          <a:bodyPr wrap="square">
            <a:spAutoFit/>
          </a:bodyPr>
          <a:lstStyle/>
          <a:p>
            <a:r>
              <a:rPr lang="el-GR" sz="1800" dirty="0">
                <a:solidFill>
                  <a:schemeClr val="bg1"/>
                </a:solidFill>
                <a:latin typeface="Times New Roman" panose="02020603050405020304" pitchFamily="18" charset="0"/>
                <a:cs typeface="Times New Roman" panose="02020603050405020304" pitchFamily="18" charset="0"/>
              </a:rPr>
              <a:t>Μεταβολή της νεφοκάλυψης κατά τη διάρκεια της ημέρας – περισσότερα </a:t>
            </a:r>
            <a:r>
              <a:rPr lang="en-GB" sz="1800" dirty="0">
                <a:solidFill>
                  <a:schemeClr val="bg1"/>
                </a:solidFill>
                <a:latin typeface="Times New Roman" panose="02020603050405020304" pitchFamily="18" charset="0"/>
                <a:cs typeface="Times New Roman" panose="02020603050405020304" pitchFamily="18" charset="0"/>
              </a:rPr>
              <a:t>peaks </a:t>
            </a:r>
            <a:r>
              <a:rPr lang="el-GR" sz="1800" dirty="0">
                <a:solidFill>
                  <a:schemeClr val="bg1"/>
                </a:solidFill>
                <a:latin typeface="Times New Roman" panose="02020603050405020304" pitchFamily="18" charset="0"/>
                <a:cs typeface="Times New Roman" panose="02020603050405020304" pitchFamily="18" charset="0"/>
              </a:rPr>
              <a:t>συνεπάγεται περισσότερα σύννεφα.</a:t>
            </a:r>
            <a:endParaRPr lang="en-GB" sz="1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8802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B504BF-BE24-47C0-C3C4-D3CA853D8C8E}"/>
              </a:ext>
            </a:extLst>
          </p:cNvPr>
          <p:cNvSpPr txBox="1"/>
          <p:nvPr/>
        </p:nvSpPr>
        <p:spPr>
          <a:xfrm>
            <a:off x="507997" y="766732"/>
            <a:ext cx="11176006" cy="5324535"/>
          </a:xfrm>
          <a:prstGeom prst="rect">
            <a:avLst/>
          </a:prstGeom>
          <a:noFill/>
        </p:spPr>
        <p:txBody>
          <a:bodyPr wrap="square" rtlCol="0">
            <a:spAutoFit/>
          </a:bodyPr>
          <a:lstStyle/>
          <a:p>
            <a:r>
              <a:rPr lang="el-GR" sz="2000" dirty="0">
                <a:solidFill>
                  <a:schemeClr val="bg1"/>
                </a:solidFill>
                <a:latin typeface="Times New Roman" panose="02020603050405020304" pitchFamily="18" charset="0"/>
                <a:cs typeface="Times New Roman" panose="02020603050405020304" pitchFamily="18" charset="0"/>
              </a:rPr>
              <a:t>Τέλος, έγινε σύγκριση των προγνωστικών αποτελεσμάτων από διαφορετικές μεθόδους χρησιμοποιώντας τα δεδομένα νεφοκάλυψης</a:t>
            </a:r>
            <a:r>
              <a:rPr lang="en-GB" sz="2000" dirty="0">
                <a:solidFill>
                  <a:schemeClr val="bg1"/>
                </a:solidFill>
                <a:latin typeface="Times New Roman" panose="02020603050405020304" pitchFamily="18" charset="0"/>
                <a:cs typeface="Times New Roman" panose="02020603050405020304" pitchFamily="18" charset="0"/>
              </a:rPr>
              <a:t> </a:t>
            </a:r>
            <a:r>
              <a:rPr lang="el-GR" sz="2000" dirty="0">
                <a:solidFill>
                  <a:schemeClr val="bg1"/>
                </a:solidFill>
                <a:latin typeface="Times New Roman" panose="02020603050405020304" pitchFamily="18" charset="0"/>
                <a:cs typeface="Times New Roman" panose="02020603050405020304" pitchFamily="18" charset="0"/>
              </a:rPr>
              <a:t>καθώς και σύγκριση</a:t>
            </a:r>
            <a:r>
              <a:rPr lang="en-GB" sz="2000" dirty="0">
                <a:solidFill>
                  <a:schemeClr val="bg1"/>
                </a:solidFill>
                <a:latin typeface="Times New Roman" panose="02020603050405020304" pitchFamily="18" charset="0"/>
                <a:cs typeface="Times New Roman" panose="02020603050405020304" pitchFamily="18" charset="0"/>
              </a:rPr>
              <a:t> LSTM (Long short-term memory)</a:t>
            </a:r>
            <a:r>
              <a:rPr lang="el-GR" sz="2000" dirty="0">
                <a:solidFill>
                  <a:schemeClr val="bg1"/>
                </a:solidFill>
                <a:latin typeface="Times New Roman" panose="02020603050405020304" pitchFamily="18" charset="0"/>
                <a:cs typeface="Times New Roman" panose="02020603050405020304" pitchFamily="18" charset="0"/>
              </a:rPr>
              <a:t> προγνώσεων με και χωρίς τα δεδομένα νεφοκάλυψης. Οι παράμετροι που χρησιμοποιήθηκαν για τις συγκρίσεις είναι το </a:t>
            </a:r>
            <a:r>
              <a:rPr lang="en-GB" sz="2000" dirty="0">
                <a:solidFill>
                  <a:schemeClr val="bg1"/>
                </a:solidFill>
                <a:latin typeface="Times New Roman" panose="02020603050405020304" pitchFamily="18" charset="0"/>
                <a:cs typeface="Times New Roman" panose="02020603050405020304" pitchFamily="18" charset="0"/>
              </a:rPr>
              <a:t>Mean Absolute Error (MSE) </a:t>
            </a:r>
            <a:r>
              <a:rPr lang="el-GR" sz="2000" dirty="0">
                <a:solidFill>
                  <a:schemeClr val="bg1"/>
                </a:solidFill>
                <a:latin typeface="Times New Roman" panose="02020603050405020304" pitchFamily="18" charset="0"/>
                <a:cs typeface="Times New Roman" panose="02020603050405020304" pitchFamily="18" charset="0"/>
              </a:rPr>
              <a:t>και το </a:t>
            </a:r>
            <a:r>
              <a:rPr lang="en-GB" sz="2000" dirty="0">
                <a:solidFill>
                  <a:schemeClr val="bg1"/>
                </a:solidFill>
                <a:latin typeface="Times New Roman" panose="02020603050405020304" pitchFamily="18" charset="0"/>
                <a:cs typeface="Times New Roman" panose="02020603050405020304" pitchFamily="18" charset="0"/>
              </a:rPr>
              <a:t>Forecast Skill Score (SS)</a:t>
            </a:r>
            <a:r>
              <a:rPr lang="el-GR" sz="2000" dirty="0">
                <a:solidFill>
                  <a:schemeClr val="bg1"/>
                </a:solidFill>
                <a:latin typeface="Times New Roman" panose="02020603050405020304" pitchFamily="18" charset="0"/>
                <a:cs typeface="Times New Roman" panose="02020603050405020304" pitchFamily="18" charset="0"/>
              </a:rPr>
              <a:t>.</a:t>
            </a:r>
          </a:p>
          <a:p>
            <a:pPr marL="342900" indent="-342900">
              <a:buFont typeface="Arial" panose="020B0604020202020204" pitchFamily="34" charset="0"/>
              <a:buChar char="•"/>
            </a:pPr>
            <a:r>
              <a:rPr lang="el-GR" sz="2000" dirty="0">
                <a:solidFill>
                  <a:schemeClr val="bg1"/>
                </a:solidFill>
                <a:latin typeface="Times New Roman" panose="02020603050405020304" pitchFamily="18" charset="0"/>
                <a:cs typeface="Times New Roman" panose="02020603050405020304" pitchFamily="18" charset="0"/>
              </a:rPr>
              <a:t>Τα </a:t>
            </a:r>
            <a:r>
              <a:rPr lang="en-GB" sz="2000" dirty="0">
                <a:solidFill>
                  <a:schemeClr val="bg1"/>
                </a:solidFill>
                <a:latin typeface="Times New Roman" panose="02020603050405020304" pitchFamily="18" charset="0"/>
                <a:cs typeface="Times New Roman" panose="02020603050405020304" pitchFamily="18" charset="0"/>
              </a:rPr>
              <a:t>LSTM</a:t>
            </a:r>
            <a:r>
              <a:rPr lang="el-GR" sz="2000" dirty="0">
                <a:solidFill>
                  <a:schemeClr val="bg1"/>
                </a:solidFill>
                <a:latin typeface="Times New Roman" panose="02020603050405020304" pitchFamily="18" charset="0"/>
                <a:cs typeface="Times New Roman" panose="02020603050405020304" pitchFamily="18" charset="0"/>
              </a:rPr>
              <a:t> μοντέλα παρουσίασαν καλύτερα αποτελέσματα σε μεγαλύτερους προγνωστικούς ορίζοντες, ιδιαίτερα στα 15 και τα 30 λεπτά. Αυτό μάλιστα εμφάνισε μία συνέχεια κατά μήκος των περισσότερων περιοχών, κάτι που υποδηλώνει την ικανότητα των </a:t>
            </a:r>
            <a:r>
              <a:rPr lang="en-GB" sz="2000" dirty="0">
                <a:solidFill>
                  <a:schemeClr val="bg1"/>
                </a:solidFill>
                <a:latin typeface="Times New Roman" panose="02020603050405020304" pitchFamily="18" charset="0"/>
                <a:cs typeface="Times New Roman" panose="02020603050405020304" pitchFamily="18" charset="0"/>
              </a:rPr>
              <a:t>LSTM</a:t>
            </a:r>
            <a:r>
              <a:rPr lang="el-GR" sz="2000" dirty="0">
                <a:solidFill>
                  <a:schemeClr val="bg1"/>
                </a:solidFill>
                <a:latin typeface="Times New Roman" panose="02020603050405020304" pitchFamily="18" charset="0"/>
                <a:cs typeface="Times New Roman" panose="02020603050405020304" pitchFamily="18" charset="0"/>
              </a:rPr>
              <a:t> να καταγράφει τις χρονικές εξαρτήσεις στην παραγωγή ενέργειας από φωτοβολταϊκά</a:t>
            </a:r>
          </a:p>
          <a:p>
            <a:pPr marL="342900" indent="-342900">
              <a:buFont typeface="Arial" panose="020B0604020202020204" pitchFamily="34" charset="0"/>
              <a:buChar char="•"/>
            </a:pPr>
            <a:r>
              <a:rPr lang="el-GR" sz="2000" dirty="0">
                <a:solidFill>
                  <a:schemeClr val="bg1"/>
                </a:solidFill>
                <a:latin typeface="Times New Roman" panose="02020603050405020304" pitchFamily="18" charset="0"/>
                <a:cs typeface="Times New Roman" panose="02020603050405020304" pitchFamily="18" charset="0"/>
              </a:rPr>
              <a:t>Η ενσωμάτωση των δεδομένων νεφοκάλυψης ενισχύει την ακρίβεια των </a:t>
            </a:r>
            <a:r>
              <a:rPr lang="en-GB" sz="2000" dirty="0">
                <a:solidFill>
                  <a:schemeClr val="bg1"/>
                </a:solidFill>
                <a:latin typeface="Times New Roman" panose="02020603050405020304" pitchFamily="18" charset="0"/>
                <a:cs typeface="Times New Roman" panose="02020603050405020304" pitchFamily="18" charset="0"/>
              </a:rPr>
              <a:t>LSTM</a:t>
            </a:r>
            <a:r>
              <a:rPr lang="el-GR" sz="2000" dirty="0">
                <a:solidFill>
                  <a:schemeClr val="bg1"/>
                </a:solidFill>
                <a:latin typeface="Times New Roman" panose="02020603050405020304" pitchFamily="18" charset="0"/>
                <a:cs typeface="Times New Roman" panose="02020603050405020304" pitchFamily="18" charset="0"/>
              </a:rPr>
              <a:t> μοντέλων σε όλες τις περιοχές εκτός από την Βορειοανατολική, όπου εμφανίστηκαν ασυνεχή αποτελέσματα, ενδεχομένως λόγω των σημαντικών διαφορών στον εξοπλισμό του συστήματος.</a:t>
            </a:r>
          </a:p>
          <a:p>
            <a:pPr marL="342900" indent="-342900">
              <a:buFont typeface="Arial" panose="020B0604020202020204" pitchFamily="34" charset="0"/>
              <a:buChar char="•"/>
            </a:pPr>
            <a:r>
              <a:rPr lang="el-GR" sz="2000" dirty="0">
                <a:solidFill>
                  <a:schemeClr val="bg1"/>
                </a:solidFill>
                <a:latin typeface="Times New Roman" panose="02020603050405020304" pitchFamily="18" charset="0"/>
                <a:cs typeface="Times New Roman" panose="02020603050405020304" pitchFamily="18" charset="0"/>
              </a:rPr>
              <a:t>Η Βόρεια, η Κεντρική και η Ανατολική </a:t>
            </a:r>
            <a:r>
              <a:rPr lang="el-GR" sz="2000">
                <a:solidFill>
                  <a:schemeClr val="bg1"/>
                </a:solidFill>
                <a:latin typeface="Times New Roman" panose="02020603050405020304" pitchFamily="18" charset="0"/>
                <a:cs typeface="Times New Roman" panose="02020603050405020304" pitchFamily="18" charset="0"/>
              </a:rPr>
              <a:t>περιοχή επωφελούνται </a:t>
            </a:r>
            <a:r>
              <a:rPr lang="el-GR" sz="2000" dirty="0">
                <a:solidFill>
                  <a:schemeClr val="bg1"/>
                </a:solidFill>
                <a:latin typeface="Times New Roman" panose="02020603050405020304" pitchFamily="18" charset="0"/>
                <a:cs typeface="Times New Roman" panose="02020603050405020304" pitchFamily="18" charset="0"/>
              </a:rPr>
              <a:t>από την ενσωμάτωση των δεδομένων νεφοκάλυψης και οδηγούνται σε βελτιωμένες προγνώσεις και ακρίβεια. Αντίθετα, η Βορειοανατολική περιοχή, λόγω των διαφοροποιήσεων στον εξοπλισμό, απαιτεί επιπλέον έρευνα και βελτιστοποίηση του μοντέλου.</a:t>
            </a:r>
          </a:p>
          <a:p>
            <a:pPr marL="342900" indent="-342900">
              <a:buFont typeface="Arial" panose="020B0604020202020204" pitchFamily="34" charset="0"/>
              <a:buChar char="•"/>
            </a:pPr>
            <a:r>
              <a:rPr lang="el-GR" sz="2000" dirty="0">
                <a:solidFill>
                  <a:schemeClr val="bg1"/>
                </a:solidFill>
                <a:latin typeface="Times New Roman" panose="02020603050405020304" pitchFamily="18" charset="0"/>
                <a:cs typeface="Times New Roman" panose="02020603050405020304" pitchFamily="18" charset="0"/>
              </a:rPr>
              <a:t>Η επέκταση του όγκου των δεδομένων νεφοκάλυψης αναμένεται να βελτιστοποιήσει ακόμα περαιτέρω την ακρίβεια στις προγνώσεις.</a:t>
            </a:r>
            <a:endParaRPr lang="en-GB"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05957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E5877-6687-B093-32E5-1C71BBA64AEA}"/>
              </a:ext>
            </a:extLst>
          </p:cNvPr>
          <p:cNvPicPr>
            <a:picLocks noChangeAspect="1"/>
          </p:cNvPicPr>
          <p:nvPr/>
        </p:nvPicPr>
        <p:blipFill>
          <a:blip r:embed="rId2"/>
          <a:stretch>
            <a:fillRect/>
          </a:stretch>
        </p:blipFill>
        <p:spPr>
          <a:xfrm>
            <a:off x="916746" y="946145"/>
            <a:ext cx="10358507" cy="5820494"/>
          </a:xfrm>
          <a:prstGeom prst="rect">
            <a:avLst/>
          </a:prstGeom>
        </p:spPr>
      </p:pic>
      <p:sp>
        <p:nvSpPr>
          <p:cNvPr id="4" name="TextBox 3">
            <a:extLst>
              <a:ext uri="{FF2B5EF4-FFF2-40B4-BE49-F238E27FC236}">
                <a16:creationId xmlns:a16="http://schemas.microsoft.com/office/drawing/2014/main" id="{1175E923-63A1-7433-D815-FA6A3B43657F}"/>
              </a:ext>
            </a:extLst>
          </p:cNvPr>
          <p:cNvSpPr txBox="1"/>
          <p:nvPr/>
        </p:nvSpPr>
        <p:spPr>
          <a:xfrm>
            <a:off x="304518" y="91361"/>
            <a:ext cx="11356428" cy="707886"/>
          </a:xfrm>
          <a:prstGeom prst="rect">
            <a:avLst/>
          </a:prstGeom>
          <a:noFill/>
        </p:spPr>
        <p:txBody>
          <a:bodyPr wrap="square" rtlCol="0">
            <a:spAutoFit/>
          </a:bodyPr>
          <a:lstStyle/>
          <a:p>
            <a:pPr algn="ctr"/>
            <a:r>
              <a:rPr lang="el-GR" sz="2000" dirty="0">
                <a:solidFill>
                  <a:schemeClr val="bg1"/>
                </a:solidFill>
                <a:latin typeface="Times New Roman" panose="02020603050405020304" pitchFamily="18" charset="0"/>
                <a:cs typeface="Times New Roman" panose="02020603050405020304" pitchFamily="18" charset="0"/>
              </a:rPr>
              <a:t>1</a:t>
            </a:r>
            <a:r>
              <a:rPr lang="el-GR" sz="2000" baseline="30000" dirty="0">
                <a:solidFill>
                  <a:schemeClr val="bg1"/>
                </a:solidFill>
                <a:latin typeface="Times New Roman" panose="02020603050405020304" pitchFamily="18" charset="0"/>
                <a:cs typeface="Times New Roman" panose="02020603050405020304" pitchFamily="18" charset="0"/>
              </a:rPr>
              <a:t>η</a:t>
            </a:r>
            <a:r>
              <a:rPr lang="el-GR" sz="2000" dirty="0">
                <a:solidFill>
                  <a:schemeClr val="bg1"/>
                </a:solidFill>
                <a:latin typeface="Times New Roman" panose="02020603050405020304" pitchFamily="18" charset="0"/>
                <a:cs typeface="Times New Roman" panose="02020603050405020304" pitchFamily="18" charset="0"/>
              </a:rPr>
              <a:t> Παρουσίαση</a:t>
            </a:r>
          </a:p>
          <a:p>
            <a:pPr algn="ctr"/>
            <a:r>
              <a:rPr lang="el-GR" sz="2000" dirty="0">
                <a:solidFill>
                  <a:schemeClr val="bg1"/>
                </a:solidFill>
                <a:latin typeface="Times New Roman" panose="02020603050405020304" pitchFamily="18" charset="0"/>
                <a:cs typeface="Times New Roman" panose="02020603050405020304" pitchFamily="18" charset="0"/>
              </a:rPr>
              <a:t>(διαφορετικός τίτλος απ’ ότι στο πρόγραμμα καθώς υπήρξαν διαφωνίες στην μεταξύ τους επικοινωνία)</a:t>
            </a:r>
            <a:endParaRPr lang="en-GB"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6162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D1DA3-6EF3-2383-433C-8BFB0D6A04EF}"/>
              </a:ext>
            </a:extLst>
          </p:cNvPr>
          <p:cNvSpPr txBox="1"/>
          <p:nvPr/>
        </p:nvSpPr>
        <p:spPr>
          <a:xfrm>
            <a:off x="572046" y="311727"/>
            <a:ext cx="5058732" cy="2862322"/>
          </a:xfrm>
          <a:prstGeom prst="rect">
            <a:avLst/>
          </a:prstGeom>
          <a:noFill/>
        </p:spPr>
        <p:txBody>
          <a:bodyPr wrap="square" rtlCol="0">
            <a:spAutoFit/>
          </a:bodyPr>
          <a:lstStyle/>
          <a:p>
            <a:r>
              <a:rPr lang="el-GR" sz="2000" dirty="0">
                <a:solidFill>
                  <a:schemeClr val="bg1"/>
                </a:solidFill>
                <a:latin typeface="Times New Roman" panose="02020603050405020304" pitchFamily="18" charset="0"/>
                <a:cs typeface="Times New Roman" panose="02020603050405020304" pitchFamily="18" charset="0"/>
              </a:rPr>
              <a:t>Θέματα :</a:t>
            </a:r>
          </a:p>
          <a:p>
            <a:pPr marL="342900" indent="-342900">
              <a:buFont typeface="Arial" panose="020B0604020202020204" pitchFamily="34" charset="0"/>
              <a:buChar char="•"/>
            </a:pPr>
            <a:r>
              <a:rPr lang="el-GR" sz="2000" dirty="0">
                <a:solidFill>
                  <a:schemeClr val="bg1"/>
                </a:solidFill>
                <a:latin typeface="Times New Roman" panose="02020603050405020304" pitchFamily="18" charset="0"/>
                <a:cs typeface="Times New Roman" panose="02020603050405020304" pitchFamily="18" charset="0"/>
              </a:rPr>
              <a:t>Εισαγωγή στο </a:t>
            </a:r>
            <a:r>
              <a:rPr lang="en-GB" sz="2000" dirty="0">
                <a:solidFill>
                  <a:schemeClr val="bg1"/>
                </a:solidFill>
                <a:latin typeface="Times New Roman" panose="02020603050405020304" pitchFamily="18" charset="0"/>
                <a:cs typeface="Times New Roman" panose="02020603050405020304" pitchFamily="18" charset="0"/>
              </a:rPr>
              <a:t>Sky-Imaging</a:t>
            </a:r>
          </a:p>
          <a:p>
            <a:pPr marL="342900" indent="-342900">
              <a:buFont typeface="Arial" panose="020B0604020202020204" pitchFamily="34" charset="0"/>
              <a:buChar char="•"/>
            </a:pPr>
            <a:r>
              <a:rPr lang="el-GR" sz="2000" dirty="0">
                <a:solidFill>
                  <a:schemeClr val="bg1"/>
                </a:solidFill>
                <a:latin typeface="Times New Roman" panose="02020603050405020304" pitchFamily="18" charset="0"/>
                <a:cs typeface="Times New Roman" panose="02020603050405020304" pitchFamily="18" charset="0"/>
              </a:rPr>
              <a:t>Αυτόνομη γεωμετρική βαθμονόμηση</a:t>
            </a:r>
            <a:r>
              <a:rPr lang="en-GB" sz="2000" dirty="0">
                <a:solidFill>
                  <a:schemeClr val="bg1"/>
                </a:solidFill>
                <a:latin typeface="Times New Roman" panose="02020603050405020304" pitchFamily="18" charset="0"/>
                <a:cs typeface="Times New Roman" panose="02020603050405020304" pitchFamily="18" charset="0"/>
              </a:rPr>
              <a:t> (</a:t>
            </a:r>
            <a:r>
              <a:rPr lang="el-GR" sz="2000" dirty="0">
                <a:solidFill>
                  <a:schemeClr val="bg1"/>
                </a:solidFill>
                <a:latin typeface="Times New Roman" panose="02020603050405020304" pitchFamily="18" charset="0"/>
                <a:cs typeface="Times New Roman" panose="02020603050405020304" pitchFamily="18" charset="0"/>
              </a:rPr>
              <a:t>βασικό εργαλείο του </a:t>
            </a:r>
            <a:r>
              <a:rPr lang="en-GB" sz="2000" dirty="0">
                <a:solidFill>
                  <a:schemeClr val="bg1"/>
                </a:solidFill>
                <a:latin typeface="Times New Roman" panose="02020603050405020304" pitchFamily="18" charset="0"/>
                <a:cs typeface="Times New Roman" panose="02020603050405020304" pitchFamily="18" charset="0"/>
              </a:rPr>
              <a:t>Python package </a:t>
            </a:r>
            <a:r>
              <a:rPr lang="el-GR" sz="2000" dirty="0">
                <a:solidFill>
                  <a:schemeClr val="bg1"/>
                </a:solidFill>
                <a:latin typeface="Times New Roman" panose="02020603050405020304" pitchFamily="18" charset="0"/>
                <a:cs typeface="Times New Roman" panose="02020603050405020304" pitchFamily="18" charset="0"/>
              </a:rPr>
              <a:t>που δημοσιεύουν)</a:t>
            </a:r>
          </a:p>
          <a:p>
            <a:pPr marL="342900" indent="-342900">
              <a:buFont typeface="Arial" panose="020B0604020202020204" pitchFamily="34" charset="0"/>
              <a:buChar char="•"/>
            </a:pPr>
            <a:r>
              <a:rPr lang="en-GB" sz="2000" dirty="0">
                <a:solidFill>
                  <a:schemeClr val="bg1"/>
                </a:solidFill>
                <a:latin typeface="Times New Roman" panose="02020603050405020304" pitchFamily="18" charset="0"/>
                <a:cs typeface="Times New Roman" panose="02020603050405020304" pitchFamily="18" charset="0"/>
              </a:rPr>
              <a:t>ASI</a:t>
            </a:r>
            <a:r>
              <a:rPr lang="el-GR" sz="2000" dirty="0">
                <a:solidFill>
                  <a:schemeClr val="bg1"/>
                </a:solidFill>
                <a:latin typeface="Times New Roman" panose="02020603050405020304" pitchFamily="18" charset="0"/>
                <a:cs typeface="Times New Roman" panose="02020603050405020304" pitchFamily="18" charset="0"/>
              </a:rPr>
              <a:t> :</a:t>
            </a:r>
            <a:r>
              <a:rPr lang="en-GB" sz="2000" dirty="0">
                <a:solidFill>
                  <a:schemeClr val="bg1"/>
                </a:solidFill>
                <a:latin typeface="Times New Roman" panose="02020603050405020304" pitchFamily="18" charset="0"/>
                <a:cs typeface="Times New Roman" panose="02020603050405020304" pitchFamily="18" charset="0"/>
              </a:rPr>
              <a:t> </a:t>
            </a:r>
            <a:r>
              <a:rPr lang="el-GR" sz="2000" dirty="0">
                <a:solidFill>
                  <a:schemeClr val="bg1"/>
                </a:solidFill>
                <a:latin typeface="Times New Roman" panose="02020603050405020304" pitchFamily="18" charset="0"/>
                <a:cs typeface="Times New Roman" panose="02020603050405020304" pitchFamily="18" charset="0"/>
              </a:rPr>
              <a:t>ανίχνευση ανωμαλιών</a:t>
            </a:r>
          </a:p>
          <a:p>
            <a:pPr marL="342900" indent="-342900">
              <a:buFont typeface="Arial" panose="020B0604020202020204" pitchFamily="34" charset="0"/>
              <a:buChar char="•"/>
            </a:pPr>
            <a:r>
              <a:rPr lang="el-GR" sz="2000" dirty="0">
                <a:solidFill>
                  <a:schemeClr val="bg1"/>
                </a:solidFill>
                <a:latin typeface="Times New Roman" panose="02020603050405020304" pitchFamily="18" charset="0"/>
                <a:cs typeface="Times New Roman" panose="02020603050405020304" pitchFamily="18" charset="0"/>
              </a:rPr>
              <a:t>Δημοσίευση δεδομένων (</a:t>
            </a:r>
            <a:r>
              <a:rPr lang="en-GB" sz="2000" dirty="0">
                <a:solidFill>
                  <a:schemeClr val="bg1"/>
                </a:solidFill>
                <a:latin typeface="Times New Roman" panose="02020603050405020304" pitchFamily="18" charset="0"/>
                <a:cs typeface="Times New Roman" panose="02020603050405020304" pitchFamily="18" charset="0"/>
              </a:rPr>
              <a:t>SolarVision Almeria</a:t>
            </a:r>
            <a:r>
              <a:rPr lang="el-GR" sz="2000" dirty="0">
                <a:solidFill>
                  <a:schemeClr val="bg1"/>
                </a:solidFill>
                <a:latin typeface="Times New Roman" panose="02020603050405020304" pitchFamily="18" charset="0"/>
                <a:cs typeface="Times New Roman" panose="02020603050405020304" pitchFamily="18" charset="0"/>
              </a:rPr>
              <a:t>)</a:t>
            </a:r>
          </a:p>
          <a:p>
            <a:endParaRPr lang="en-GB" sz="20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7EE141F-B77C-9DFF-A85F-E8E34DB13B4E}"/>
              </a:ext>
            </a:extLst>
          </p:cNvPr>
          <p:cNvSpPr txBox="1"/>
          <p:nvPr/>
        </p:nvSpPr>
        <p:spPr>
          <a:xfrm>
            <a:off x="572046" y="3068398"/>
            <a:ext cx="5325979" cy="3477875"/>
          </a:xfrm>
          <a:prstGeom prst="rect">
            <a:avLst/>
          </a:prstGeom>
          <a:noFill/>
        </p:spPr>
        <p:txBody>
          <a:bodyPr wrap="square" rtlCol="0">
            <a:spAutoFit/>
          </a:bodyPr>
          <a:lstStyle/>
          <a:p>
            <a:r>
              <a:rPr lang="el-GR" sz="2000" dirty="0">
                <a:solidFill>
                  <a:schemeClr val="bg1"/>
                </a:solidFill>
                <a:latin typeface="Times New Roman" panose="02020603050405020304" pitchFamily="18" charset="0"/>
                <a:cs typeface="Times New Roman" panose="02020603050405020304" pitchFamily="18" charset="0"/>
              </a:rPr>
              <a:t>Τα τελευταία χρόνια έχει αυξηθεί το ενδιαφέρον για τα </a:t>
            </a:r>
            <a:r>
              <a:rPr lang="en-GB" sz="2000" dirty="0">
                <a:solidFill>
                  <a:schemeClr val="bg1"/>
                </a:solidFill>
                <a:latin typeface="Times New Roman" panose="02020603050405020304" pitchFamily="18" charset="0"/>
                <a:cs typeface="Times New Roman" panose="02020603050405020304" pitchFamily="18" charset="0"/>
              </a:rPr>
              <a:t>all-sky imagers </a:t>
            </a:r>
            <a:r>
              <a:rPr lang="el-GR" sz="2000" dirty="0">
                <a:solidFill>
                  <a:schemeClr val="bg1"/>
                </a:solidFill>
                <a:latin typeface="Times New Roman" panose="02020603050405020304" pitchFamily="18" charset="0"/>
                <a:cs typeface="Times New Roman" panose="02020603050405020304" pitchFamily="18" charset="0"/>
              </a:rPr>
              <a:t>λόγω της δυνατότητας ενίσχυσης της ενσωμάτωσης της ηλιακής ακτινοβολίας σε αυτά. Όλες αυτές οι εφαρμογές λειτουργούν αυτόνομα και για να το κάνουν αυτό χρειαζόμαστε μερικές τεχνικές προ-επεξεργασίας των εικόνων οι οποίες να είναι ανεξάρτητες των εφαρμογών. Οι </a:t>
            </a:r>
            <a:r>
              <a:rPr lang="en-GB" sz="2000" dirty="0">
                <a:solidFill>
                  <a:schemeClr val="bg1"/>
                </a:solidFill>
                <a:latin typeface="Times New Roman" panose="02020603050405020304" pitchFamily="18" charset="0"/>
                <a:cs typeface="Times New Roman" panose="02020603050405020304" pitchFamily="18" charset="0"/>
              </a:rPr>
              <a:t>authors </a:t>
            </a:r>
            <a:r>
              <a:rPr lang="el-GR" sz="2000" dirty="0">
                <a:solidFill>
                  <a:schemeClr val="bg1"/>
                </a:solidFill>
                <a:latin typeface="Times New Roman" panose="02020603050405020304" pitchFamily="18" charset="0"/>
                <a:cs typeface="Times New Roman" panose="02020603050405020304" pitchFamily="18" charset="0"/>
              </a:rPr>
              <a:t>της συγκεκριμένης παρουσίασης δημιούργησαν ένα </a:t>
            </a:r>
            <a:r>
              <a:rPr lang="en-GB" sz="2000" dirty="0">
                <a:solidFill>
                  <a:schemeClr val="bg1"/>
                </a:solidFill>
                <a:latin typeface="Times New Roman" panose="02020603050405020304" pitchFamily="18" charset="0"/>
                <a:cs typeface="Times New Roman" panose="02020603050405020304" pitchFamily="18" charset="0"/>
              </a:rPr>
              <a:t>open-source Python package </a:t>
            </a:r>
            <a:r>
              <a:rPr lang="el-GR" sz="2000" dirty="0">
                <a:solidFill>
                  <a:schemeClr val="bg1"/>
                </a:solidFill>
                <a:latin typeface="Times New Roman" panose="02020603050405020304" pitchFamily="18" charset="0"/>
                <a:cs typeface="Times New Roman" panose="02020603050405020304" pitchFamily="18" charset="0"/>
              </a:rPr>
              <a:t>που πραγματοποιεί αυτήν ακριβώς την δουλειά.</a:t>
            </a:r>
            <a:endParaRPr lang="en-GB" sz="20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5EFDE89-8FF5-B886-AF52-6E8D294E80B4}"/>
              </a:ext>
            </a:extLst>
          </p:cNvPr>
          <p:cNvPicPr>
            <a:picLocks noChangeAspect="1"/>
          </p:cNvPicPr>
          <p:nvPr/>
        </p:nvPicPr>
        <p:blipFill>
          <a:blip r:embed="rId2"/>
          <a:stretch>
            <a:fillRect/>
          </a:stretch>
        </p:blipFill>
        <p:spPr>
          <a:xfrm>
            <a:off x="6651381" y="362307"/>
            <a:ext cx="4701328" cy="5412181"/>
          </a:xfrm>
          <a:prstGeom prst="rect">
            <a:avLst/>
          </a:prstGeom>
        </p:spPr>
      </p:pic>
      <p:sp>
        <p:nvSpPr>
          <p:cNvPr id="6" name="TextBox 5">
            <a:extLst>
              <a:ext uri="{FF2B5EF4-FFF2-40B4-BE49-F238E27FC236}">
                <a16:creationId xmlns:a16="http://schemas.microsoft.com/office/drawing/2014/main" id="{AE38C6ED-500C-6DEB-FB6A-78AB1EAD6B6A}"/>
              </a:ext>
            </a:extLst>
          </p:cNvPr>
          <p:cNvSpPr txBox="1"/>
          <p:nvPr/>
        </p:nvSpPr>
        <p:spPr>
          <a:xfrm>
            <a:off x="6293977" y="6126361"/>
            <a:ext cx="5545097" cy="369332"/>
          </a:xfrm>
          <a:prstGeom prst="rect">
            <a:avLst/>
          </a:prstGeom>
          <a:noFill/>
        </p:spPr>
        <p:txBody>
          <a:bodyPr wrap="square" rtlCol="0">
            <a:spAutoFit/>
          </a:bodyPr>
          <a:lstStyle/>
          <a:p>
            <a:r>
              <a:rPr lang="el-GR" dirty="0">
                <a:solidFill>
                  <a:schemeClr val="bg1"/>
                </a:solidFill>
                <a:latin typeface="Times New Roman" panose="02020603050405020304" pitchFamily="18" charset="0"/>
                <a:cs typeface="Times New Roman" panose="02020603050405020304" pitchFamily="18" charset="0"/>
              </a:rPr>
              <a:t>Παραδείγματα για τα περιεχόμενα του </a:t>
            </a:r>
            <a:r>
              <a:rPr lang="en-GB" dirty="0">
                <a:solidFill>
                  <a:schemeClr val="bg1"/>
                </a:solidFill>
                <a:latin typeface="Times New Roman" panose="02020603050405020304" pitchFamily="18" charset="0"/>
                <a:cs typeface="Times New Roman" panose="02020603050405020304" pitchFamily="18" charset="0"/>
              </a:rPr>
              <a:t>python toolbox</a:t>
            </a:r>
          </a:p>
        </p:txBody>
      </p:sp>
    </p:spTree>
    <p:extLst>
      <p:ext uri="{BB962C8B-B14F-4D97-AF65-F5344CB8AC3E}">
        <p14:creationId xmlns:p14="http://schemas.microsoft.com/office/powerpoint/2010/main" val="1414963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B6FF5E-E5F0-BB98-CC8D-5EB1FCFAEFDC}"/>
              </a:ext>
            </a:extLst>
          </p:cNvPr>
          <p:cNvSpPr txBox="1"/>
          <p:nvPr/>
        </p:nvSpPr>
        <p:spPr>
          <a:xfrm>
            <a:off x="224588" y="93928"/>
            <a:ext cx="7331243" cy="646331"/>
          </a:xfrm>
          <a:prstGeom prst="rect">
            <a:avLst/>
          </a:prstGeom>
          <a:noFill/>
        </p:spPr>
        <p:txBody>
          <a:bodyPr wrap="square" rtlCol="0">
            <a:spAutoFit/>
          </a:bodyPr>
          <a:lstStyle/>
          <a:p>
            <a:r>
              <a:rPr lang="el-GR" sz="3600" dirty="0">
                <a:solidFill>
                  <a:schemeClr val="bg1"/>
                </a:solidFill>
                <a:latin typeface="Times New Roman" panose="02020603050405020304" pitchFamily="18" charset="0"/>
                <a:cs typeface="Times New Roman" panose="02020603050405020304" pitchFamily="18" charset="0"/>
              </a:rPr>
              <a:t>Γεωμετρική βαθμονόμηση</a:t>
            </a:r>
            <a:endParaRPr lang="en-GB" sz="3600" dirty="0">
              <a:solidFill>
                <a:schemeClr val="bg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628505B-3B64-C730-E152-BECA77DC7CDA}"/>
              </a:ext>
            </a:extLst>
          </p:cNvPr>
          <p:cNvSpPr txBox="1"/>
          <p:nvPr/>
        </p:nvSpPr>
        <p:spPr>
          <a:xfrm>
            <a:off x="561472" y="858722"/>
            <a:ext cx="6657474" cy="5632311"/>
          </a:xfrm>
          <a:prstGeom prst="rect">
            <a:avLst/>
          </a:prstGeom>
          <a:noFill/>
        </p:spPr>
        <p:txBody>
          <a:bodyPr wrap="square" rtlCol="0">
            <a:spAutoFit/>
          </a:bodyPr>
          <a:lstStyle/>
          <a:p>
            <a:r>
              <a:rPr lang="el-GR" sz="2000" dirty="0">
                <a:solidFill>
                  <a:schemeClr val="bg1"/>
                </a:solidFill>
                <a:latin typeface="Times New Roman" panose="02020603050405020304" pitchFamily="18" charset="0"/>
                <a:cs typeface="Times New Roman" panose="02020603050405020304" pitchFamily="18" charset="0"/>
              </a:rPr>
              <a:t>Ένα βασικό στοιχείο στην διαχείριση των </a:t>
            </a:r>
            <a:r>
              <a:rPr lang="en-GB" sz="2000" dirty="0">
                <a:solidFill>
                  <a:schemeClr val="bg1"/>
                </a:solidFill>
                <a:latin typeface="Times New Roman" panose="02020603050405020304" pitchFamily="18" charset="0"/>
                <a:cs typeface="Times New Roman" panose="02020603050405020304" pitchFamily="18" charset="0"/>
              </a:rPr>
              <a:t>sky images </a:t>
            </a:r>
            <a:r>
              <a:rPr lang="el-GR" sz="2000" dirty="0">
                <a:solidFill>
                  <a:schemeClr val="bg1"/>
                </a:solidFill>
                <a:latin typeface="Times New Roman" panose="02020603050405020304" pitchFamily="18" charset="0"/>
                <a:cs typeface="Times New Roman" panose="02020603050405020304" pitchFamily="18" charset="0"/>
              </a:rPr>
              <a:t>είναι ο προσδιορισμός της θέσης των διαφόρων αντικειμένων στον ουράνιο θόλο (πχ νέφη). Για τον λόγο αυτό αξιοποιούνται ειδικές κάμερες που διαθέτουν 2 μέρη τα οποία αρχικά μετατρέπουν τα πίξελ σε τρισδιάστατες καρτεσιανές συντεταγμένες και στην συνέχεια τις μετατρέπουν σε συντεταγμένες που αντιστοιχούν στον προσανατολισμό Ανατολή - Δύση, Βοράς – Νότος και στο Ζενίθ.</a:t>
            </a:r>
          </a:p>
          <a:p>
            <a:r>
              <a:rPr lang="el-GR" sz="2000" dirty="0">
                <a:solidFill>
                  <a:schemeClr val="bg1"/>
                </a:solidFill>
                <a:latin typeface="Times New Roman" panose="02020603050405020304" pitchFamily="18" charset="0"/>
                <a:cs typeface="Times New Roman" panose="02020603050405020304" pitchFamily="18" charset="0"/>
              </a:rPr>
              <a:t>Το εργαλείο που ανέπτυξαν ανιχνεύει αυτόματα αυτές τις παραμέτρους βαθμονόμησης με βάση την θέση του ήλιου ή του φεγγαριού στον ουράνιο θόλο. Τα πλεονεκτήματα του εργαλείου αυτού είναι ότι δεν είναι πλέον απαραίτητη η </a:t>
            </a:r>
            <a:r>
              <a:rPr lang="en-GB" sz="2000" dirty="0">
                <a:solidFill>
                  <a:schemeClr val="bg1"/>
                </a:solidFill>
                <a:latin typeface="Times New Roman" panose="02020603050405020304" pitchFamily="18" charset="0"/>
                <a:cs typeface="Times New Roman" panose="02020603050405020304" pitchFamily="18" charset="0"/>
              </a:rPr>
              <a:t>manual </a:t>
            </a:r>
            <a:r>
              <a:rPr lang="el-GR" sz="2000" dirty="0">
                <a:solidFill>
                  <a:schemeClr val="bg1"/>
                </a:solidFill>
                <a:latin typeface="Times New Roman" panose="02020603050405020304" pitchFamily="18" charset="0"/>
                <a:cs typeface="Times New Roman" panose="02020603050405020304" pitchFamily="18" charset="0"/>
              </a:rPr>
              <a:t>παρέμβαση</a:t>
            </a:r>
            <a:r>
              <a:rPr lang="en-GB" sz="2000" dirty="0">
                <a:solidFill>
                  <a:schemeClr val="bg1"/>
                </a:solidFill>
                <a:latin typeface="Times New Roman" panose="02020603050405020304" pitchFamily="18" charset="0"/>
                <a:cs typeface="Times New Roman" panose="02020603050405020304" pitchFamily="18" charset="0"/>
              </a:rPr>
              <a:t> on-site, </a:t>
            </a:r>
            <a:r>
              <a:rPr lang="el-GR" sz="2000" dirty="0">
                <a:solidFill>
                  <a:schemeClr val="bg1"/>
                </a:solidFill>
                <a:latin typeface="Times New Roman" panose="02020603050405020304" pitchFamily="18" charset="0"/>
                <a:cs typeface="Times New Roman" panose="02020603050405020304" pitchFamily="18" charset="0"/>
              </a:rPr>
              <a:t>καθώς πλέον είναι δυνατή η αναδρομική βαθμονόμηση, και επίσης είμαστε σε θέση να έχουμε συνεχή παρακολούθηση της βαθμονόμησης (πχ να παρατηρούμε αλλαγές στον εξωτερικό προσανατολισμό των οργάνων). Τέλος, το εργαλείο αυτό είναι ανεξάρτητο του τύπου του εξοπλισμού που διαθέτουμε.</a:t>
            </a:r>
            <a:endParaRPr lang="en-GB" sz="20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128EF4F-49C1-FDCD-8568-3F3FADCDB011}"/>
              </a:ext>
            </a:extLst>
          </p:cNvPr>
          <p:cNvPicPr>
            <a:picLocks noChangeAspect="1"/>
          </p:cNvPicPr>
          <p:nvPr/>
        </p:nvPicPr>
        <p:blipFill>
          <a:blip r:embed="rId2"/>
          <a:stretch>
            <a:fillRect/>
          </a:stretch>
        </p:blipFill>
        <p:spPr>
          <a:xfrm>
            <a:off x="7555831" y="517548"/>
            <a:ext cx="3644453" cy="5822904"/>
          </a:xfrm>
          <a:prstGeom prst="rect">
            <a:avLst/>
          </a:prstGeom>
        </p:spPr>
      </p:pic>
    </p:spTree>
    <p:extLst>
      <p:ext uri="{BB962C8B-B14F-4D97-AF65-F5344CB8AC3E}">
        <p14:creationId xmlns:p14="http://schemas.microsoft.com/office/powerpoint/2010/main" val="1491621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BDE48F-8D9C-7515-DAD2-BC571061C170}"/>
              </a:ext>
            </a:extLst>
          </p:cNvPr>
          <p:cNvSpPr txBox="1"/>
          <p:nvPr/>
        </p:nvSpPr>
        <p:spPr>
          <a:xfrm>
            <a:off x="7661047" y="534144"/>
            <a:ext cx="4402616" cy="6186309"/>
          </a:xfrm>
          <a:prstGeom prst="rect">
            <a:avLst/>
          </a:prstGeom>
          <a:noFill/>
        </p:spPr>
        <p:txBody>
          <a:bodyPr wrap="square">
            <a:spAutoFit/>
          </a:bodyPr>
          <a:lstStyle/>
          <a:p>
            <a:pPr algn="just"/>
            <a:r>
              <a:rPr lang="el-GR" dirty="0">
                <a:solidFill>
                  <a:schemeClr val="bg1"/>
                </a:solidFill>
                <a:latin typeface="Times New Roman" panose="02020603050405020304" pitchFamily="18" charset="0"/>
                <a:cs typeface="Times New Roman" panose="02020603050405020304" pitchFamily="18" charset="0"/>
              </a:rPr>
              <a:t>Η μέθοδος για την γεωμετρική βαθμονόμηση είναι η εξής : αρχικά προσδιορίζουμε την θέση του ήλιου ή του φεγγαριού στον ουράνιο θόλο. Αυτό γίνεται εφόσον πληρούνται κάποια κριτήρια όπως η ένταση των </a:t>
            </a:r>
            <a:r>
              <a:rPr lang="el-GR" dirty="0" err="1">
                <a:solidFill>
                  <a:schemeClr val="bg1"/>
                </a:solidFill>
                <a:latin typeface="Times New Roman" panose="02020603050405020304" pitchFamily="18" charset="0"/>
                <a:cs typeface="Times New Roman" panose="02020603050405020304" pitchFamily="18" charset="0"/>
              </a:rPr>
              <a:t>πίξελς</a:t>
            </a:r>
            <a:r>
              <a:rPr lang="el-GR" dirty="0">
                <a:solidFill>
                  <a:schemeClr val="bg1"/>
                </a:solidFill>
                <a:latin typeface="Times New Roman" panose="02020603050405020304" pitchFamily="18" charset="0"/>
                <a:cs typeface="Times New Roman" panose="02020603050405020304" pitchFamily="18" charset="0"/>
              </a:rPr>
              <a:t> ή το σχήμα της περιοχής. Έπειτα, προσδιορίζουμε την θεωρητικά αναμενόμενη θέση  με βάση τους αστρονομικούς υπολογισμούς και τέλος συγκρίνουμε τα αποτελέσματά μας και εντοπίζουμε τυχόν αποκλίσεις. Για την επιβεβαίωση της σωστής λειτουργίας του εργαλείου αυτού, έγινε έλεγχος με την χρησιμοποίηση 5 καμερών σε 3 διαφορετικές τοποθεσίες. Ελέγχθηκαν επίσης διαφορετικοί παράμετροι που μπορούν να επηρεάσουν την ποιότητα της βαθμονόμησης όπως η εποχή και οι επικρατούσες ατμοσφαιρικές συνθήκες. Σε όλες τις περιπτώσεις, η απόκλιση ήταν μικρότερη της 1 μοίρας ακόμα και για κακής ποιότητας</a:t>
            </a:r>
            <a:r>
              <a:rPr lang="en-GB" dirty="0">
                <a:solidFill>
                  <a:schemeClr val="bg1"/>
                </a:solidFill>
                <a:latin typeface="Times New Roman" panose="02020603050405020304" pitchFamily="18" charset="0"/>
                <a:cs typeface="Times New Roman" panose="02020603050405020304" pitchFamily="18" charset="0"/>
              </a:rPr>
              <a:t> </a:t>
            </a:r>
            <a:r>
              <a:rPr lang="el-GR" dirty="0">
                <a:solidFill>
                  <a:schemeClr val="bg1"/>
                </a:solidFill>
                <a:latin typeface="Times New Roman" panose="02020603050405020304" pitchFamily="18" charset="0"/>
                <a:cs typeface="Times New Roman" panose="02020603050405020304" pitchFamily="18" charset="0"/>
              </a:rPr>
              <a:t>εικόνες.  </a:t>
            </a:r>
            <a:endParaRPr lang="en-GB" sz="1800" dirty="0">
              <a:solidFill>
                <a:schemeClr val="bg1"/>
              </a:solidFill>
              <a:latin typeface="Times New Roman" panose="02020603050405020304" pitchFamily="18" charset="0"/>
              <a:cs typeface="Times New Roman" panose="02020603050405020304" pitchFamily="18" charset="0"/>
            </a:endParaRPr>
          </a:p>
          <a:p>
            <a:pPr algn="r"/>
            <a:endParaRPr lang="en-GB" sz="1800"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D581D3D-B9E3-4127-22E7-0B908BD247C4}"/>
              </a:ext>
            </a:extLst>
          </p:cNvPr>
          <p:cNvPicPr>
            <a:picLocks noChangeAspect="1"/>
          </p:cNvPicPr>
          <p:nvPr/>
        </p:nvPicPr>
        <p:blipFill>
          <a:blip r:embed="rId2"/>
          <a:stretch>
            <a:fillRect/>
          </a:stretch>
        </p:blipFill>
        <p:spPr>
          <a:xfrm>
            <a:off x="433137" y="1676703"/>
            <a:ext cx="6946231" cy="3504594"/>
          </a:xfrm>
          <a:prstGeom prst="rect">
            <a:avLst/>
          </a:prstGeom>
        </p:spPr>
      </p:pic>
    </p:spTree>
    <p:extLst>
      <p:ext uri="{BB962C8B-B14F-4D97-AF65-F5344CB8AC3E}">
        <p14:creationId xmlns:p14="http://schemas.microsoft.com/office/powerpoint/2010/main" val="3551606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BDD56F-7694-AAB8-8439-37E6A2471C68}"/>
              </a:ext>
            </a:extLst>
          </p:cNvPr>
          <p:cNvSpPr txBox="1"/>
          <p:nvPr/>
        </p:nvSpPr>
        <p:spPr>
          <a:xfrm>
            <a:off x="1128210" y="165175"/>
            <a:ext cx="10315075" cy="369332"/>
          </a:xfrm>
          <a:prstGeom prst="rect">
            <a:avLst/>
          </a:prstGeom>
          <a:noFill/>
        </p:spPr>
        <p:txBody>
          <a:bodyPr wrap="square">
            <a:spAutoFit/>
          </a:bodyPr>
          <a:lstStyle/>
          <a:p>
            <a:r>
              <a:rPr lang="el-GR" sz="1800" dirty="0">
                <a:solidFill>
                  <a:schemeClr val="bg1"/>
                </a:solidFill>
                <a:latin typeface="Times New Roman" panose="02020603050405020304" pitchFamily="18" charset="0"/>
                <a:cs typeface="Times New Roman" panose="02020603050405020304" pitchFamily="18" charset="0"/>
              </a:rPr>
              <a:t>Στην συνέχεια, </a:t>
            </a:r>
            <a:r>
              <a:rPr lang="el-GR" dirty="0">
                <a:solidFill>
                  <a:schemeClr val="bg1"/>
                </a:solidFill>
                <a:latin typeface="Times New Roman" panose="02020603050405020304" pitchFamily="18" charset="0"/>
                <a:cs typeface="Times New Roman" panose="02020603050405020304" pitchFamily="18" charset="0"/>
              </a:rPr>
              <a:t>παρουσιάστηκε η μέθοδος για την ανίχνευση ανωμαλιών, μερικές από τις οποίες είναι οι εξής: </a:t>
            </a:r>
            <a:endParaRPr lang="en-GB" sz="18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63C4D35-9A93-542A-AE97-3AC53DBE4852}"/>
              </a:ext>
            </a:extLst>
          </p:cNvPr>
          <p:cNvPicPr>
            <a:picLocks noChangeAspect="1"/>
          </p:cNvPicPr>
          <p:nvPr/>
        </p:nvPicPr>
        <p:blipFill>
          <a:blip r:embed="rId2"/>
          <a:stretch>
            <a:fillRect/>
          </a:stretch>
        </p:blipFill>
        <p:spPr>
          <a:xfrm>
            <a:off x="804860" y="650255"/>
            <a:ext cx="10582279" cy="2589873"/>
          </a:xfrm>
          <a:prstGeom prst="rect">
            <a:avLst/>
          </a:prstGeom>
        </p:spPr>
      </p:pic>
      <p:sp>
        <p:nvSpPr>
          <p:cNvPr id="5" name="TextBox 4">
            <a:extLst>
              <a:ext uri="{FF2B5EF4-FFF2-40B4-BE49-F238E27FC236}">
                <a16:creationId xmlns:a16="http://schemas.microsoft.com/office/drawing/2014/main" id="{8CEC0CC1-7285-6CAA-0C3A-CF118DA7872B}"/>
              </a:ext>
            </a:extLst>
          </p:cNvPr>
          <p:cNvSpPr txBox="1"/>
          <p:nvPr/>
        </p:nvSpPr>
        <p:spPr>
          <a:xfrm>
            <a:off x="157662" y="3355876"/>
            <a:ext cx="11906001" cy="1477328"/>
          </a:xfrm>
          <a:prstGeom prst="rect">
            <a:avLst/>
          </a:prstGeom>
          <a:noFill/>
        </p:spPr>
        <p:txBody>
          <a:bodyPr wrap="square">
            <a:spAutoFit/>
          </a:bodyPr>
          <a:lstStyle/>
          <a:p>
            <a:r>
              <a:rPr lang="el-GR" dirty="0">
                <a:solidFill>
                  <a:schemeClr val="bg1"/>
                </a:solidFill>
                <a:latin typeface="Times New Roman" panose="02020603050405020304" pitchFamily="18" charset="0"/>
                <a:cs typeface="Times New Roman" panose="02020603050405020304" pitchFamily="18" charset="0"/>
              </a:rPr>
              <a:t>Η ανίχνευση</a:t>
            </a:r>
            <a:r>
              <a:rPr lang="en-GB" dirty="0">
                <a:solidFill>
                  <a:schemeClr val="bg1"/>
                </a:solidFill>
                <a:latin typeface="Times New Roman" panose="02020603050405020304" pitchFamily="18" charset="0"/>
                <a:cs typeface="Times New Roman" panose="02020603050405020304" pitchFamily="18" charset="0"/>
              </a:rPr>
              <a:t> </a:t>
            </a:r>
            <a:r>
              <a:rPr lang="el-GR" dirty="0">
                <a:solidFill>
                  <a:schemeClr val="bg1"/>
                </a:solidFill>
                <a:latin typeface="Times New Roman" panose="02020603050405020304" pitchFamily="18" charset="0"/>
                <a:cs typeface="Times New Roman" panose="02020603050405020304" pitchFamily="18" charset="0"/>
              </a:rPr>
              <a:t>ανωμαλιών έγινε με την χρήση ενός μοντέλου που εντοπίζει αντικείμενα στον ουράνιο θόλο (</a:t>
            </a:r>
            <a:r>
              <a:rPr lang="en-GB" dirty="0">
                <a:solidFill>
                  <a:schemeClr val="bg1"/>
                </a:solidFill>
                <a:latin typeface="Times New Roman" panose="02020603050405020304" pitchFamily="18" charset="0"/>
                <a:cs typeface="Times New Roman" panose="02020603050405020304" pitchFamily="18" charset="0"/>
              </a:rPr>
              <a:t>YOLOv11)</a:t>
            </a:r>
            <a:r>
              <a:rPr lang="el-GR" dirty="0">
                <a:solidFill>
                  <a:schemeClr val="bg1"/>
                </a:solidFill>
                <a:latin typeface="Times New Roman" panose="02020603050405020304" pitchFamily="18" charset="0"/>
                <a:cs typeface="Times New Roman" panose="02020603050405020304" pitchFamily="18" charset="0"/>
              </a:rPr>
              <a:t> και έπειτα από την δημιουργία ενός </a:t>
            </a:r>
            <a:r>
              <a:rPr lang="en-GB" dirty="0">
                <a:solidFill>
                  <a:schemeClr val="bg1"/>
                </a:solidFill>
                <a:latin typeface="Times New Roman" panose="02020603050405020304" pitchFamily="18" charset="0"/>
                <a:cs typeface="Times New Roman" panose="02020603050405020304" pitchFamily="18" charset="0"/>
              </a:rPr>
              <a:t>dataset </a:t>
            </a:r>
            <a:r>
              <a:rPr lang="el-GR" dirty="0">
                <a:solidFill>
                  <a:schemeClr val="bg1"/>
                </a:solidFill>
                <a:latin typeface="Times New Roman" panose="02020603050405020304" pitchFamily="18" charset="0"/>
                <a:cs typeface="Times New Roman" panose="02020603050405020304" pitchFamily="18" charset="0"/>
              </a:rPr>
              <a:t>390 εικόνων οι οποίες κατηγοριοποιήθηκαν </a:t>
            </a:r>
            <a:r>
              <a:rPr lang="en-GB" dirty="0">
                <a:solidFill>
                  <a:schemeClr val="bg1"/>
                </a:solidFill>
                <a:latin typeface="Times New Roman" panose="02020603050405020304" pitchFamily="18" charset="0"/>
                <a:cs typeface="Times New Roman" panose="02020603050405020304" pitchFamily="18" charset="0"/>
              </a:rPr>
              <a:t>manually. </a:t>
            </a:r>
            <a:r>
              <a:rPr lang="el-GR" dirty="0">
                <a:solidFill>
                  <a:schemeClr val="bg1"/>
                </a:solidFill>
                <a:latin typeface="Times New Roman" panose="02020603050405020304" pitchFamily="18" charset="0"/>
                <a:cs typeface="Times New Roman" panose="02020603050405020304" pitchFamily="18" charset="0"/>
              </a:rPr>
              <a:t>Αυτό χρησιμοποιήθηκε για την τελειοποίηση του </a:t>
            </a:r>
            <a:r>
              <a:rPr lang="en-GB" dirty="0">
                <a:solidFill>
                  <a:schemeClr val="bg1"/>
                </a:solidFill>
                <a:latin typeface="Times New Roman" panose="02020603050405020304" pitchFamily="18" charset="0"/>
                <a:cs typeface="Times New Roman" panose="02020603050405020304" pitchFamily="18" charset="0"/>
              </a:rPr>
              <a:t>pre trained </a:t>
            </a:r>
            <a:r>
              <a:rPr lang="el-GR" dirty="0">
                <a:solidFill>
                  <a:schemeClr val="bg1"/>
                </a:solidFill>
                <a:latin typeface="Times New Roman" panose="02020603050405020304" pitchFamily="18" charset="0"/>
                <a:cs typeface="Times New Roman" panose="02020603050405020304" pitchFamily="18" charset="0"/>
              </a:rPr>
              <a:t>μοντέλου </a:t>
            </a:r>
            <a:r>
              <a:rPr lang="en-GB" dirty="0">
                <a:solidFill>
                  <a:schemeClr val="bg1"/>
                </a:solidFill>
                <a:latin typeface="Times New Roman" panose="02020603050405020304" pitchFamily="18" charset="0"/>
                <a:cs typeface="Times New Roman" panose="02020603050405020304" pitchFamily="18" charset="0"/>
              </a:rPr>
              <a:t>YOLO </a:t>
            </a:r>
            <a:r>
              <a:rPr lang="el-GR" dirty="0">
                <a:solidFill>
                  <a:schemeClr val="bg1"/>
                </a:solidFill>
                <a:latin typeface="Times New Roman" panose="02020603050405020304" pitchFamily="18" charset="0"/>
                <a:cs typeface="Times New Roman" panose="02020603050405020304" pitchFamily="18" charset="0"/>
              </a:rPr>
              <a:t>έτσι ώστε να ανιχνεύει ανωμαλίες χρησιμοποιώντας ένα  </a:t>
            </a:r>
            <a:r>
              <a:rPr lang="en-GB" dirty="0" err="1">
                <a:solidFill>
                  <a:schemeClr val="bg1"/>
                </a:solidFill>
                <a:latin typeface="Times New Roman" panose="02020603050405020304" pitchFamily="18" charset="0"/>
                <a:cs typeface="Times New Roman" panose="02020603050405020304" pitchFamily="18" charset="0"/>
              </a:rPr>
              <a:t>ultralytics</a:t>
            </a:r>
            <a:r>
              <a:rPr lang="en-GB" dirty="0">
                <a:solidFill>
                  <a:schemeClr val="bg1"/>
                </a:solidFill>
                <a:latin typeface="Times New Roman" panose="02020603050405020304" pitchFamily="18" charset="0"/>
                <a:cs typeface="Times New Roman" panose="02020603050405020304" pitchFamily="18" charset="0"/>
              </a:rPr>
              <a:t> </a:t>
            </a:r>
            <a:r>
              <a:rPr lang="el-GR" dirty="0">
                <a:solidFill>
                  <a:schemeClr val="bg1"/>
                </a:solidFill>
                <a:latin typeface="Times New Roman" panose="02020603050405020304" pitchFamily="18" charset="0"/>
                <a:cs typeface="Times New Roman" panose="02020603050405020304" pitchFamily="18" charset="0"/>
              </a:rPr>
              <a:t>λογισμικό. Στην συνέχεια, αυτό που επιχειρούν να κάνουν οι </a:t>
            </a:r>
            <a:r>
              <a:rPr lang="en-GB" dirty="0">
                <a:solidFill>
                  <a:schemeClr val="bg1"/>
                </a:solidFill>
                <a:latin typeface="Times New Roman" panose="02020603050405020304" pitchFamily="18" charset="0"/>
                <a:cs typeface="Times New Roman" panose="02020603050405020304" pitchFamily="18" charset="0"/>
              </a:rPr>
              <a:t>authors </a:t>
            </a:r>
            <a:r>
              <a:rPr lang="el-GR" dirty="0">
                <a:solidFill>
                  <a:schemeClr val="bg1"/>
                </a:solidFill>
                <a:latin typeface="Times New Roman" panose="02020603050405020304" pitchFamily="18" charset="0"/>
                <a:cs typeface="Times New Roman" panose="02020603050405020304" pitchFamily="18" charset="0"/>
              </a:rPr>
              <a:t>είναι να χρησιμοποιήσουν το μοντέλο αυτό έτσι ώστε να διευρύνουν το αρχικό </a:t>
            </a:r>
            <a:r>
              <a:rPr lang="en-GB" dirty="0">
                <a:solidFill>
                  <a:schemeClr val="bg1"/>
                </a:solidFill>
                <a:latin typeface="Times New Roman" panose="02020603050405020304" pitchFamily="18" charset="0"/>
                <a:cs typeface="Times New Roman" panose="02020603050405020304" pitchFamily="18" charset="0"/>
              </a:rPr>
              <a:t>dataset</a:t>
            </a:r>
            <a:r>
              <a:rPr lang="el-GR" dirty="0">
                <a:solidFill>
                  <a:schemeClr val="bg1"/>
                </a:solidFill>
                <a:latin typeface="Times New Roman" panose="02020603050405020304" pitchFamily="18" charset="0"/>
                <a:cs typeface="Times New Roman" panose="02020603050405020304" pitchFamily="18" charset="0"/>
              </a:rPr>
              <a:t>.</a:t>
            </a:r>
            <a:endParaRPr lang="en-GB" sz="1800"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27492A4-9B56-FF68-CD26-4ECF51703F6E}"/>
              </a:ext>
            </a:extLst>
          </p:cNvPr>
          <p:cNvPicPr>
            <a:picLocks noChangeAspect="1"/>
          </p:cNvPicPr>
          <p:nvPr/>
        </p:nvPicPr>
        <p:blipFill>
          <a:blip r:embed="rId3"/>
          <a:stretch>
            <a:fillRect/>
          </a:stretch>
        </p:blipFill>
        <p:spPr>
          <a:xfrm>
            <a:off x="2727662" y="4758980"/>
            <a:ext cx="7116168" cy="1933845"/>
          </a:xfrm>
          <a:prstGeom prst="rect">
            <a:avLst/>
          </a:prstGeom>
        </p:spPr>
      </p:pic>
    </p:spTree>
    <p:extLst>
      <p:ext uri="{BB962C8B-B14F-4D97-AF65-F5344CB8AC3E}">
        <p14:creationId xmlns:p14="http://schemas.microsoft.com/office/powerpoint/2010/main" val="633387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5657B1-6DAA-1980-66CD-8CD78FF9772E}"/>
              </a:ext>
            </a:extLst>
          </p:cNvPr>
          <p:cNvPicPr>
            <a:picLocks noChangeAspect="1"/>
          </p:cNvPicPr>
          <p:nvPr/>
        </p:nvPicPr>
        <p:blipFill>
          <a:blip r:embed="rId2"/>
          <a:stretch>
            <a:fillRect/>
          </a:stretch>
        </p:blipFill>
        <p:spPr>
          <a:xfrm>
            <a:off x="5534965" y="0"/>
            <a:ext cx="6657035" cy="4114417"/>
          </a:xfrm>
          <a:prstGeom prst="rect">
            <a:avLst/>
          </a:prstGeom>
        </p:spPr>
      </p:pic>
      <p:pic>
        <p:nvPicPr>
          <p:cNvPr id="5" name="Picture 4">
            <a:extLst>
              <a:ext uri="{FF2B5EF4-FFF2-40B4-BE49-F238E27FC236}">
                <a16:creationId xmlns:a16="http://schemas.microsoft.com/office/drawing/2014/main" id="{C8E7F1CE-B357-B4B5-F29F-AB9C2099098B}"/>
              </a:ext>
            </a:extLst>
          </p:cNvPr>
          <p:cNvPicPr>
            <a:picLocks noChangeAspect="1"/>
          </p:cNvPicPr>
          <p:nvPr/>
        </p:nvPicPr>
        <p:blipFill>
          <a:blip r:embed="rId3"/>
          <a:stretch>
            <a:fillRect/>
          </a:stretch>
        </p:blipFill>
        <p:spPr>
          <a:xfrm>
            <a:off x="0" y="2307983"/>
            <a:ext cx="6657036" cy="4560414"/>
          </a:xfrm>
          <a:prstGeom prst="rect">
            <a:avLst/>
          </a:prstGeom>
        </p:spPr>
      </p:pic>
      <p:sp>
        <p:nvSpPr>
          <p:cNvPr id="6" name="TextBox 5">
            <a:extLst>
              <a:ext uri="{FF2B5EF4-FFF2-40B4-BE49-F238E27FC236}">
                <a16:creationId xmlns:a16="http://schemas.microsoft.com/office/drawing/2014/main" id="{05B10414-F0AA-5BB8-9DC5-25F829C55EA3}"/>
              </a:ext>
            </a:extLst>
          </p:cNvPr>
          <p:cNvSpPr txBox="1"/>
          <p:nvPr/>
        </p:nvSpPr>
        <p:spPr>
          <a:xfrm>
            <a:off x="256672" y="414771"/>
            <a:ext cx="5037223" cy="1200329"/>
          </a:xfrm>
          <a:prstGeom prst="rect">
            <a:avLst/>
          </a:prstGeom>
          <a:noFill/>
        </p:spPr>
        <p:txBody>
          <a:bodyPr wrap="square" rtlCol="0">
            <a:spAutoFit/>
          </a:bodyPr>
          <a:lstStyle/>
          <a:p>
            <a:r>
              <a:rPr lang="el-GR" sz="3600" dirty="0">
                <a:solidFill>
                  <a:schemeClr val="bg1"/>
                </a:solidFill>
                <a:latin typeface="Times New Roman" panose="02020603050405020304" pitchFamily="18" charset="0"/>
                <a:cs typeface="Times New Roman" panose="02020603050405020304" pitchFamily="18" charset="0"/>
              </a:rPr>
              <a:t>Έλεγχος ανίχνευσης ανωμαλιών</a:t>
            </a:r>
            <a:endParaRPr lang="en-GB"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9320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14ABB7-1345-D594-3235-F0E4039C6A7E}"/>
              </a:ext>
            </a:extLst>
          </p:cNvPr>
          <p:cNvPicPr>
            <a:picLocks noChangeAspect="1"/>
          </p:cNvPicPr>
          <p:nvPr/>
        </p:nvPicPr>
        <p:blipFill>
          <a:blip r:embed="rId2"/>
          <a:stretch>
            <a:fillRect/>
          </a:stretch>
        </p:blipFill>
        <p:spPr>
          <a:xfrm>
            <a:off x="1138989" y="591720"/>
            <a:ext cx="9914021" cy="5674559"/>
          </a:xfrm>
          <a:prstGeom prst="rect">
            <a:avLst/>
          </a:prstGeom>
        </p:spPr>
      </p:pic>
    </p:spTree>
    <p:extLst>
      <p:ext uri="{BB962C8B-B14F-4D97-AF65-F5344CB8AC3E}">
        <p14:creationId xmlns:p14="http://schemas.microsoft.com/office/powerpoint/2010/main" val="3755749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40951C-54CA-CD20-5509-278B28B3F12F}"/>
              </a:ext>
            </a:extLst>
          </p:cNvPr>
          <p:cNvPicPr>
            <a:picLocks noChangeAspect="1"/>
          </p:cNvPicPr>
          <p:nvPr/>
        </p:nvPicPr>
        <p:blipFill>
          <a:blip r:embed="rId2"/>
          <a:stretch>
            <a:fillRect/>
          </a:stretch>
        </p:blipFill>
        <p:spPr>
          <a:xfrm>
            <a:off x="1130681" y="589788"/>
            <a:ext cx="9930638" cy="5678424"/>
          </a:xfrm>
          <a:prstGeom prst="rect">
            <a:avLst/>
          </a:prstGeom>
        </p:spPr>
      </p:pic>
    </p:spTree>
    <p:extLst>
      <p:ext uri="{BB962C8B-B14F-4D97-AF65-F5344CB8AC3E}">
        <p14:creationId xmlns:p14="http://schemas.microsoft.com/office/powerpoint/2010/main" val="1678472337"/>
      </p:ext>
    </p:extLst>
  </p:cSld>
  <p:clrMapOvr>
    <a:masterClrMapping/>
  </p:clrMapOvr>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docProps/app.xml><?xml version="1.0" encoding="utf-8"?>
<Properties xmlns="http://schemas.openxmlformats.org/officeDocument/2006/extended-properties" xmlns:vt="http://schemas.openxmlformats.org/officeDocument/2006/docPropsVTypes">
  <TotalTime>415</TotalTime>
  <Words>1225</Words>
  <Application>Microsoft Office PowerPoint</Application>
  <PresentationFormat>Widescreen</PresentationFormat>
  <Paragraphs>48</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Neue Haas Grotesk Text Pro</vt:lpstr>
      <vt:lpstr>Times New Roman</vt:lpstr>
      <vt:lpstr>VanillaVTI</vt:lpstr>
      <vt:lpstr>Ενεργειακή Μετεωρολογία  First International All-Sky Imager Workshop 2025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ΚΑΪΡΑΚΤΙΔΗ ΚΩΝΣΤΑΝΤΙΝΑ</dc:creator>
  <cp:lastModifiedBy>ΚΑΪΡΑΚΤΙΔΗ ΚΩΝΣΤΑΝΤΙΝΑ</cp:lastModifiedBy>
  <cp:revision>40</cp:revision>
  <dcterms:created xsi:type="dcterms:W3CDTF">2025-03-05T15:59:06Z</dcterms:created>
  <dcterms:modified xsi:type="dcterms:W3CDTF">2025-03-07T08:38:29Z</dcterms:modified>
</cp:coreProperties>
</file>